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94" r:id="rId2"/>
    <p:sldId id="297" r:id="rId3"/>
    <p:sldId id="295" r:id="rId4"/>
    <p:sldId id="298" r:id="rId5"/>
    <p:sldId id="296" r:id="rId6"/>
    <p:sldId id="271" r:id="rId7"/>
    <p:sldId id="274" r:id="rId8"/>
    <p:sldId id="275" r:id="rId9"/>
    <p:sldId id="276" r:id="rId10"/>
    <p:sldId id="277" r:id="rId11"/>
    <p:sldId id="279" r:id="rId12"/>
    <p:sldId id="280" r:id="rId13"/>
    <p:sldId id="283" r:id="rId14"/>
    <p:sldId id="284" r:id="rId15"/>
    <p:sldId id="285" r:id="rId16"/>
    <p:sldId id="286" r:id="rId17"/>
    <p:sldId id="289" r:id="rId18"/>
    <p:sldId id="290" r:id="rId19"/>
    <p:sldId id="291" r:id="rId20"/>
    <p:sldId id="292" r:id="rId21"/>
    <p:sldId id="288" r:id="rId22"/>
    <p:sldId id="287" r:id="rId23"/>
  </p:sldIdLst>
  <p:sldSz cx="9144000" cy="6858000" type="screen4x3"/>
  <p:notesSz cx="6669088" cy="9926638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eneva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eneva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eneva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eneva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eneva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Geneva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Geneva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Geneva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Geneva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90000"/>
    <a:srgbClr val="C41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035" autoAdjust="0"/>
  </p:normalViewPr>
  <p:slideViewPr>
    <p:cSldViewPr snapToGrid="0">
      <p:cViewPr varScale="1">
        <p:scale>
          <a:sx n="56" d="100"/>
          <a:sy n="56" d="100"/>
        </p:scale>
        <p:origin x="-110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-1458" y="-108"/>
      </p:cViewPr>
      <p:guideLst>
        <p:guide orient="horz" pos="3126"/>
        <p:guide pos="210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D1D3E-EE5D-414E-826D-4F9DA9BD8945}" type="datetimeFigureOut">
              <a:rPr lang="da-DK" smtClean="0"/>
              <a:pPr/>
              <a:t>04-09-2016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4B033-9269-4148-B5CC-BD0BCFA606A3}" type="slidenum">
              <a:rPr lang="da-DK" smtClean="0"/>
              <a:pPr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73751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Geneva" charset="0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E5DB765-12C6-4671-B786-EC37DFF5C3A3}" type="datetimeFigureOut">
              <a:rPr lang="da-DK"/>
              <a:pPr>
                <a:defRPr/>
              </a:pPr>
              <a:t>04-09-2016</a:t>
            </a:fld>
            <a:endParaRPr lang="da-DK"/>
          </a:p>
        </p:txBody>
      </p:sp>
      <p:sp>
        <p:nvSpPr>
          <p:cNvPr id="4" name="Pladsholder til dias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a-DK" noProof="0" smtClean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35588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noProof="0" smtClean="0"/>
              <a:t>Klik for at redigere teksttypografierne i masteren</a:t>
            </a:r>
          </a:p>
          <a:p>
            <a:pPr lvl="1"/>
            <a:r>
              <a:rPr lang="da-DK" noProof="0" smtClean="0"/>
              <a:t>Andet niveau</a:t>
            </a:r>
          </a:p>
          <a:p>
            <a:pPr lvl="2"/>
            <a:r>
              <a:rPr lang="da-DK" noProof="0" smtClean="0"/>
              <a:t>Tredje niveau</a:t>
            </a:r>
          </a:p>
          <a:p>
            <a:pPr lvl="3"/>
            <a:r>
              <a:rPr lang="da-DK" noProof="0" smtClean="0"/>
              <a:t>Fjerde niveau</a:t>
            </a:r>
          </a:p>
          <a:p>
            <a:pPr lvl="4"/>
            <a:r>
              <a:rPr lang="da-DK" noProof="0" smtClean="0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Geneva" charset="0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5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097D88F-0C4C-485B-87AE-E6C55445BFBE}" type="slidenum">
              <a:rPr lang="da-DK"/>
              <a:pPr>
                <a:defRPr/>
              </a:pPr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786674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Geneva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916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27404" indent="-279770" defTabSz="913916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19082" indent="-223816" defTabSz="913916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566714" indent="-223816" defTabSz="913916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14347" indent="-223816" defTabSz="913916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461979" indent="-223816" defTabSz="91391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09612" indent="-223816" defTabSz="91391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357245" indent="-223816" defTabSz="91391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04877" indent="-223816" defTabSz="91391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DE750E0A-A978-4528-8DAB-DB5AA9AD7519}" type="slidenum">
              <a:rPr lang="en-US" sz="1200">
                <a:latin typeface="Arial" pitchFamily="34" charset="0"/>
              </a:rPr>
              <a:pPr eaLnBrk="1" hangingPunct="1"/>
              <a:t>2</a:t>
            </a:fld>
            <a:endParaRPr lang="en-US" sz="1200" dirty="0">
              <a:latin typeface="Arial" pitchFamily="34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Notes Placeholder 4"/>
          <p:cNvSpPr>
            <a:spLocks noGrp="1"/>
          </p:cNvSpPr>
          <p:nvPr/>
        </p:nvSpPr>
        <p:spPr bwMode="auto">
          <a:xfrm>
            <a:off x="888810" y="4715449"/>
            <a:ext cx="4891468" cy="4466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2" rIns="91425" bIns="45712"/>
          <a:lstStyle/>
          <a:p>
            <a:pPr eaLnBrk="0" hangingPunct="0">
              <a:spcBef>
                <a:spcPct val="30000"/>
              </a:spcBef>
            </a:pPr>
            <a:endParaRPr lang="en-US" sz="1200" dirty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6405" y="4717012"/>
            <a:ext cx="6057755" cy="4803434"/>
          </a:xfrm>
          <a:noFill/>
          <a:ln/>
        </p:spPr>
        <p:txBody>
          <a:bodyPr/>
          <a:lstStyle/>
          <a:p>
            <a:pPr eaLnBrk="1" hangingPunct="1"/>
            <a:endParaRPr lang="en-US" dirty="0" smtClean="0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4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 smtClean="0"/>
              <a:t>A professional can not recover a citizen</a:t>
            </a:r>
          </a:p>
          <a:p>
            <a:pPr marL="0" indent="0">
              <a:buNone/>
            </a:pPr>
            <a:endParaRPr lang="en-GB" sz="1200" dirty="0" smtClean="0"/>
          </a:p>
          <a:p>
            <a:r>
              <a:rPr lang="en-GB" sz="1200" dirty="0" smtClean="0"/>
              <a:t>A professional can offer rehabilitative interventions aimed at promoting citizen's recovery process</a:t>
            </a:r>
          </a:p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97D88F-0C4C-485B-87AE-E6C55445BFBE}" type="slidenum">
              <a:rPr lang="da-DK" smtClean="0"/>
              <a:pPr>
                <a:defRPr/>
              </a:pPr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12082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a-DK" dirty="0" smtClean="0"/>
              <a:t>The </a:t>
            </a:r>
            <a:r>
              <a:rPr lang="da-DK" dirty="0" err="1" smtClean="0"/>
              <a:t>first</a:t>
            </a:r>
            <a:r>
              <a:rPr lang="da-DK" dirty="0" smtClean="0"/>
              <a:t> </a:t>
            </a:r>
            <a:r>
              <a:rPr lang="da-DK" dirty="0" err="1" smtClean="0"/>
              <a:t>day</a:t>
            </a:r>
            <a:r>
              <a:rPr lang="da-DK" dirty="0" smtClean="0"/>
              <a:t> is tough, </a:t>
            </a:r>
            <a:r>
              <a:rPr lang="da-DK" dirty="0" err="1" smtClean="0"/>
              <a:t>because</a:t>
            </a:r>
            <a:r>
              <a:rPr lang="da-DK" dirty="0" smtClean="0"/>
              <a:t> </a:t>
            </a:r>
            <a:r>
              <a:rPr lang="da-DK" dirty="0" err="1" smtClean="0"/>
              <a:t>here</a:t>
            </a:r>
            <a:r>
              <a:rPr lang="da-DK" dirty="0" smtClean="0"/>
              <a:t> is an </a:t>
            </a:r>
            <a:r>
              <a:rPr lang="da-DK" dirty="0" err="1" smtClean="0"/>
              <a:t>introduction</a:t>
            </a:r>
            <a:r>
              <a:rPr lang="da-DK" dirty="0" smtClean="0"/>
              <a:t> of </a:t>
            </a:r>
            <a:r>
              <a:rPr lang="da-DK" dirty="0" err="1" smtClean="0"/>
              <a:t>three</a:t>
            </a:r>
            <a:r>
              <a:rPr lang="da-DK" dirty="0" smtClean="0"/>
              <a:t> </a:t>
            </a:r>
            <a:r>
              <a:rPr lang="da-DK" dirty="0" err="1" smtClean="0"/>
              <a:t>words</a:t>
            </a:r>
            <a:r>
              <a:rPr lang="da-DK" dirty="0" smtClean="0"/>
              <a:t> / </a:t>
            </a:r>
            <a:r>
              <a:rPr lang="da-DK" dirty="0" err="1" smtClean="0"/>
              <a:t>concepts</a:t>
            </a:r>
            <a:r>
              <a:rPr lang="da-DK" dirty="0" smtClean="0"/>
              <a:t> (the </a:t>
            </a:r>
            <a:r>
              <a:rPr lang="da-DK" dirty="0" err="1" smtClean="0"/>
              <a:t>other</a:t>
            </a:r>
            <a:r>
              <a:rPr lang="da-DK" dirty="0" smtClean="0"/>
              <a:t> </a:t>
            </a:r>
            <a:r>
              <a:rPr lang="da-DK" dirty="0" err="1" smtClean="0"/>
              <a:t>days</a:t>
            </a:r>
            <a:r>
              <a:rPr lang="da-DK" dirty="0" smtClean="0"/>
              <a:t> </a:t>
            </a:r>
            <a:r>
              <a:rPr lang="da-DK" dirty="0" err="1" smtClean="0"/>
              <a:t>there</a:t>
            </a:r>
            <a:r>
              <a:rPr lang="da-DK" dirty="0" smtClean="0"/>
              <a:t> is just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one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word</a:t>
            </a:r>
            <a:r>
              <a:rPr lang="da-DK" baseline="0" dirty="0" smtClean="0"/>
              <a:t>)</a:t>
            </a:r>
            <a:r>
              <a:rPr lang="da-DK" dirty="0" smtClean="0"/>
              <a:t>. </a:t>
            </a:r>
            <a:r>
              <a:rPr lang="da-DK" dirty="0" err="1" smtClean="0"/>
              <a:t>These</a:t>
            </a:r>
            <a:r>
              <a:rPr lang="da-DK" dirty="0" smtClean="0"/>
              <a:t> </a:t>
            </a:r>
            <a:r>
              <a:rPr lang="da-DK" dirty="0" err="1" smtClean="0"/>
              <a:t>three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words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are</a:t>
            </a:r>
            <a:r>
              <a:rPr lang="da-DK" baseline="0" dirty="0" smtClean="0"/>
              <a:t> the </a:t>
            </a:r>
            <a:r>
              <a:rPr lang="da-DK" baseline="0" dirty="0" err="1" smtClean="0"/>
              <a:t>main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concepts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during</a:t>
            </a:r>
            <a:r>
              <a:rPr lang="da-DK" baseline="0" dirty="0" smtClean="0"/>
              <a:t> the </a:t>
            </a:r>
            <a:r>
              <a:rPr lang="da-DK" baseline="0" dirty="0" err="1" smtClean="0"/>
              <a:t>whole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course</a:t>
            </a:r>
            <a:r>
              <a:rPr lang="da-DK" baseline="0" dirty="0" smtClean="0"/>
              <a:t> and </a:t>
            </a:r>
            <a:r>
              <a:rPr lang="da-DK" baseline="0" dirty="0" err="1" smtClean="0"/>
              <a:t>are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used</a:t>
            </a:r>
            <a:r>
              <a:rPr lang="da-DK" baseline="0" dirty="0" smtClean="0"/>
              <a:t> </a:t>
            </a:r>
            <a:r>
              <a:rPr lang="da-DK" baseline="0" dirty="0" err="1" smtClean="0"/>
              <a:t>again</a:t>
            </a:r>
            <a:r>
              <a:rPr lang="da-DK" baseline="0" dirty="0" smtClean="0"/>
              <a:t> and </a:t>
            </a:r>
            <a:r>
              <a:rPr lang="da-DK" baseline="0" dirty="0" err="1" smtClean="0"/>
              <a:t>again</a:t>
            </a:r>
            <a:r>
              <a:rPr lang="da-DK" baseline="0" dirty="0" smtClean="0"/>
              <a:t>. The </a:t>
            </a:r>
            <a:r>
              <a:rPr lang="da-DK" baseline="0" dirty="0" err="1" smtClean="0"/>
              <a:t>coceprts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are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illustrate</a:t>
            </a:r>
            <a:r>
              <a:rPr lang="da-DK" baseline="0" dirty="0" smtClean="0"/>
              <a:t> by </a:t>
            </a:r>
            <a:r>
              <a:rPr lang="da-DK" baseline="0" dirty="0" err="1" smtClean="0"/>
              <a:t>coulours</a:t>
            </a:r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38D505-3716-4E31-B1DA-AB02B55B6E80}" type="slidenum">
              <a:rPr lang="da-DK" smtClean="0"/>
              <a:pPr>
                <a:defRPr/>
              </a:pPr>
              <a:t>17</a:t>
            </a:fld>
            <a:endParaRPr lang="da-DK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Pladsholder til diasbille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Pladsholder til not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da-DK" dirty="0" err="1" smtClean="0">
                <a:latin typeface="Arial" pitchFamily="34" charset="0"/>
              </a:rPr>
              <a:t>Here</a:t>
            </a:r>
            <a:r>
              <a:rPr lang="da-DK" dirty="0" smtClean="0">
                <a:latin typeface="Arial" pitchFamily="34" charset="0"/>
              </a:rPr>
              <a:t> is</a:t>
            </a:r>
            <a:r>
              <a:rPr lang="da-DK" baseline="0" dirty="0" smtClean="0">
                <a:latin typeface="Arial" pitchFamily="34" charset="0"/>
              </a:rPr>
              <a:t> a </a:t>
            </a:r>
            <a:r>
              <a:rPr lang="da-DK" baseline="0" dirty="0" err="1" smtClean="0">
                <a:latin typeface="Arial" pitchFamily="34" charset="0"/>
              </a:rPr>
              <a:t>excample</a:t>
            </a:r>
            <a:r>
              <a:rPr lang="da-DK" baseline="0" dirty="0" smtClean="0">
                <a:latin typeface="Arial" pitchFamily="34" charset="0"/>
              </a:rPr>
              <a:t> of </a:t>
            </a:r>
            <a:r>
              <a:rPr lang="da-DK" baseline="0" dirty="0" err="1" smtClean="0">
                <a:latin typeface="Arial" pitchFamily="34" charset="0"/>
              </a:rPr>
              <a:t>illustrating</a:t>
            </a:r>
            <a:r>
              <a:rPr lang="da-DK" baseline="0" dirty="0" smtClean="0">
                <a:latin typeface="Arial" pitchFamily="34" charset="0"/>
              </a:rPr>
              <a:t> the </a:t>
            </a:r>
            <a:r>
              <a:rPr lang="da-DK" baseline="0" dirty="0" err="1" smtClean="0">
                <a:latin typeface="Arial" pitchFamily="34" charset="0"/>
              </a:rPr>
              <a:t>concept</a:t>
            </a:r>
            <a:r>
              <a:rPr lang="da-DK" baseline="0" dirty="0" smtClean="0">
                <a:latin typeface="Arial" pitchFamily="34" charset="0"/>
              </a:rPr>
              <a:t> of </a:t>
            </a:r>
            <a:r>
              <a:rPr lang="da-DK" baseline="0" dirty="0" err="1" smtClean="0">
                <a:latin typeface="Arial" pitchFamily="34" charset="0"/>
              </a:rPr>
              <a:t>selfdetermination</a:t>
            </a:r>
            <a:endParaRPr lang="da-DK" dirty="0" smtClean="0">
              <a:latin typeface="Arial" pitchFamily="34" charset="0"/>
            </a:endParaRPr>
          </a:p>
        </p:txBody>
      </p:sp>
      <p:sp>
        <p:nvSpPr>
          <p:cNvPr id="71684" name="Pladsholder til dias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374EDE-76D6-44E1-81CF-2D1A81A74F3C}" type="slidenum">
              <a:rPr lang="da-DK" smtClean="0">
                <a:latin typeface="Arial" pitchFamily="34" charset="0"/>
              </a:rPr>
              <a:pPr/>
              <a:t>18</a:t>
            </a:fld>
            <a:endParaRPr lang="da-DK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Pladsholder til diasbille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Pladsholder til not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a-DK" smtClean="0">
              <a:latin typeface="Arial" pitchFamily="34" charset="0"/>
            </a:endParaRPr>
          </a:p>
        </p:txBody>
      </p:sp>
      <p:sp>
        <p:nvSpPr>
          <p:cNvPr id="72708" name="Pladsholder til dias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CAF938-BD50-476D-A3E5-F60DB1877A49}" type="slidenum">
              <a:rPr lang="en-US" smtClean="0">
                <a:latin typeface="Arial" pitchFamily="34" charset="0"/>
              </a:rPr>
              <a:pPr/>
              <a:t>19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Pladsholder til diasbille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Pladsholder til not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a-DK" smtClean="0">
              <a:latin typeface="Arial" pitchFamily="34" charset="0"/>
            </a:endParaRPr>
          </a:p>
        </p:txBody>
      </p:sp>
      <p:sp>
        <p:nvSpPr>
          <p:cNvPr id="73732" name="Pladsholder til dias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E03B73-916B-472F-A27B-4A918477AF54}" type="slidenum">
              <a:rPr lang="en-US" smtClean="0">
                <a:latin typeface="Arial" pitchFamily="34" charset="0"/>
              </a:rPr>
              <a:pPr/>
              <a:t>20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7" descr="PP baggrund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Billede 9" descr="SS_logo_2011_neg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880225" y="358775"/>
            <a:ext cx="1916113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Billede 10" descr="SS_payoff_hvid_2011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4988" y="6321425"/>
            <a:ext cx="3573462" cy="13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14350" y="2243138"/>
            <a:ext cx="7772400" cy="1214437"/>
          </a:xfrm>
        </p:spPr>
        <p:txBody>
          <a:bodyPr lIns="0" tIns="0" rIns="0" bIns="0"/>
          <a:lstStyle>
            <a:lvl1pPr>
              <a:defRPr sz="3200"/>
            </a:lvl1pPr>
          </a:lstStyle>
          <a:p>
            <a:pPr lvl="0"/>
            <a:r>
              <a:rPr lang="en-GB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14350" y="3470275"/>
            <a:ext cx="7772400" cy="1752600"/>
          </a:xfrm>
          <a:noFill/>
          <a:ln>
            <a:noFill/>
          </a:ln>
          <a:extLst/>
        </p:spPr>
        <p:txBody>
          <a:bodyPr lIns="0" tIns="0" rIns="0" bIns="0"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GB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668963"/>
          </a:xfrm>
        </p:spPr>
        <p:txBody>
          <a:bodyPr vert="eaVert"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668963"/>
          </a:xfrm>
        </p:spPr>
        <p:txBody>
          <a:bodyPr vert="eaVert"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el og fire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sz="quarter" hasCustomPrompt="1"/>
          </p:nvPr>
        </p:nvSpPr>
        <p:spPr>
          <a:xfrm>
            <a:off x="0" y="0"/>
            <a:ext cx="9144000" cy="1268760"/>
          </a:xfrm>
        </p:spPr>
        <p:txBody>
          <a:bodyPr/>
          <a:lstStyle/>
          <a:p>
            <a:r>
              <a:rPr lang="da-DK" dirty="0" smtClean="0"/>
              <a:t>masteren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"/>
          </p:nvPr>
        </p:nvSpPr>
        <p:spPr>
          <a:xfrm>
            <a:off x="295275" y="1562100"/>
            <a:ext cx="4038600" cy="2270125"/>
          </a:xfrm>
        </p:spPr>
        <p:txBody>
          <a:bodyPr/>
          <a:lstStyle/>
          <a:p>
            <a:pPr lvl="0"/>
            <a:r>
              <a:rPr lang="da-DK" smtClean="0"/>
              <a:t>Klik for at redigere typografi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quarter" idx="2"/>
          </p:nvPr>
        </p:nvSpPr>
        <p:spPr>
          <a:xfrm>
            <a:off x="4486275" y="1562100"/>
            <a:ext cx="4038600" cy="2270125"/>
          </a:xfrm>
        </p:spPr>
        <p:txBody>
          <a:bodyPr/>
          <a:lstStyle/>
          <a:p>
            <a:pPr lvl="0"/>
            <a:r>
              <a:rPr lang="da-DK" smtClean="0"/>
              <a:t>Klik for at redigere typografi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indhold 4"/>
          <p:cNvSpPr>
            <a:spLocks noGrp="1"/>
          </p:cNvSpPr>
          <p:nvPr>
            <p:ph sz="quarter" idx="3"/>
          </p:nvPr>
        </p:nvSpPr>
        <p:spPr>
          <a:xfrm>
            <a:off x="295275" y="3984625"/>
            <a:ext cx="4038600" cy="2270125"/>
          </a:xfrm>
        </p:spPr>
        <p:txBody>
          <a:bodyPr/>
          <a:lstStyle/>
          <a:p>
            <a:pPr lvl="0"/>
            <a:r>
              <a:rPr lang="da-DK" smtClean="0"/>
              <a:t>Klik for at redigere typografi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4486275" y="3984625"/>
            <a:ext cx="4038600" cy="2270125"/>
          </a:xfrm>
        </p:spPr>
        <p:txBody>
          <a:bodyPr/>
          <a:lstStyle/>
          <a:p>
            <a:pPr lvl="0"/>
            <a:r>
              <a:rPr lang="da-DK" smtClean="0"/>
              <a:t>Klik for at redigere typografi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el, ét indholdsobjekt og 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da-DK" smtClean="0"/>
              <a:t>Klik for at redigere titeltypografi i masteren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539750" y="1484313"/>
            <a:ext cx="4038600" cy="4530725"/>
          </a:xfrm>
        </p:spPr>
        <p:txBody>
          <a:bodyPr/>
          <a:lstStyle/>
          <a:p>
            <a:pPr lvl="0"/>
            <a:r>
              <a:rPr lang="da-DK" smtClean="0"/>
              <a:t>Klik for at redigere typografi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quarter" idx="2"/>
          </p:nvPr>
        </p:nvSpPr>
        <p:spPr>
          <a:xfrm>
            <a:off x="4730750" y="1484313"/>
            <a:ext cx="4038600" cy="2189162"/>
          </a:xfrm>
        </p:spPr>
        <p:txBody>
          <a:bodyPr/>
          <a:lstStyle/>
          <a:p>
            <a:pPr lvl="0"/>
            <a:r>
              <a:rPr lang="da-DK" smtClean="0"/>
              <a:t>Klik for at redigere typografi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indhold 4"/>
          <p:cNvSpPr>
            <a:spLocks noGrp="1"/>
          </p:cNvSpPr>
          <p:nvPr>
            <p:ph sz="quarter" idx="3"/>
          </p:nvPr>
        </p:nvSpPr>
        <p:spPr>
          <a:xfrm>
            <a:off x="4730750" y="3825875"/>
            <a:ext cx="4038600" cy="2189163"/>
          </a:xfrm>
        </p:spPr>
        <p:txBody>
          <a:bodyPr/>
          <a:lstStyle/>
          <a:p>
            <a:pPr lvl="0"/>
            <a:r>
              <a:rPr lang="da-DK" smtClean="0"/>
              <a:t>Klik for at redigere typografi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6" name="Pladsholder til dato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7" name="Pladsholder til sidefod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8" name="Pladsholder til diasnumm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31BC7486-80E3-4806-815B-3CE46505AC65}" type="slidenum">
              <a:rPr lang="da-DK" altLang="en-US"/>
              <a:pPr>
                <a:defRPr/>
              </a:pPr>
              <a:t>‹nr.›</a:t>
            </a:fld>
            <a:endParaRPr lang="da-DK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457200" y="1433513"/>
            <a:ext cx="4038600" cy="4692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648200" y="1433513"/>
            <a:ext cx="4038600" cy="4692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a-DK" noProof="0" smtClean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C41F2F"/>
            </a:gs>
            <a:gs pos="100000">
              <a:srgbClr val="49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1" descr="Hvid-bund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-7938" y="1365250"/>
            <a:ext cx="9151938" cy="549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5662613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da-DK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33513"/>
            <a:ext cx="8229600" cy="46926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3500" y="6273800"/>
            <a:ext cx="4803775" cy="2381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latin typeface="Arial" charset="0"/>
                <a:ea typeface="Geneva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pic>
        <p:nvPicPr>
          <p:cNvPr id="1030" name="Picture 18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506413" y="6311900"/>
            <a:ext cx="3598862" cy="1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Billede 7" descr="SS_logo_2011_neg.png"/>
          <p:cNvPicPr>
            <a:picLocks noChangeAspect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6880225" y="358775"/>
            <a:ext cx="1916113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8" r:id="rId12"/>
    <p:sldLayoutId id="2147483769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+mj-lt"/>
          <a:ea typeface="+mj-ea"/>
          <a:cs typeface="Geneva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Geneva" charset="0"/>
          <a:cs typeface="Genev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Geneva" charset="0"/>
          <a:cs typeface="Genev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Geneva" charset="0"/>
          <a:cs typeface="Genev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Geneva" charset="0"/>
          <a:cs typeface="Genev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Genev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Genev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Genev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Genev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Geneva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4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17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0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jpeg"/><Relationship Id="rId11" Type="http://schemas.openxmlformats.org/officeDocument/2006/relationships/image" Target="../media/image9.png"/><Relationship Id="rId5" Type="http://schemas.openxmlformats.org/officeDocument/2006/relationships/image" Target="../media/image7.png"/><Relationship Id="rId15" Type="http://schemas.openxmlformats.org/officeDocument/2006/relationships/oleObject" Target="../embeddings/oleObject4.bin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Introduction to group</a:t>
            </a:r>
            <a:r>
              <a:rPr lang="en-US" dirty="0" smtClean="0"/>
              <a:t> 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531603" y="3470275"/>
            <a:ext cx="7772400" cy="1752600"/>
          </a:xfrm>
        </p:spPr>
        <p:txBody>
          <a:bodyPr/>
          <a:lstStyle/>
          <a:p>
            <a:r>
              <a:rPr lang="da-DK" dirty="0" smtClean="0">
                <a:solidFill>
                  <a:schemeClr val="bg1"/>
                </a:solidFill>
              </a:rPr>
              <a:t>Conference </a:t>
            </a:r>
          </a:p>
          <a:p>
            <a:r>
              <a:rPr lang="da-DK" dirty="0" err="1" smtClean="0">
                <a:solidFill>
                  <a:schemeClr val="bg1"/>
                </a:solidFill>
              </a:rPr>
              <a:t>Rising</a:t>
            </a:r>
            <a:r>
              <a:rPr lang="da-DK" dirty="0" smtClean="0">
                <a:solidFill>
                  <a:schemeClr val="bg1"/>
                </a:solidFill>
              </a:rPr>
              <a:t> up the Professional </a:t>
            </a:r>
            <a:r>
              <a:rPr lang="da-DK" dirty="0" err="1" smtClean="0">
                <a:solidFill>
                  <a:schemeClr val="bg1"/>
                </a:solidFill>
              </a:rPr>
              <a:t>Competence</a:t>
            </a:r>
            <a:r>
              <a:rPr lang="da-DK" dirty="0" smtClean="0">
                <a:solidFill>
                  <a:schemeClr val="bg1"/>
                </a:solidFill>
              </a:rPr>
              <a:t> by </a:t>
            </a:r>
            <a:r>
              <a:rPr lang="da-DK" dirty="0" err="1" smtClean="0">
                <a:solidFill>
                  <a:schemeClr val="bg1"/>
                </a:solidFill>
              </a:rPr>
              <a:t>Contineous</a:t>
            </a:r>
            <a:r>
              <a:rPr lang="da-DK" dirty="0" smtClean="0">
                <a:solidFill>
                  <a:schemeClr val="bg1"/>
                </a:solidFill>
              </a:rPr>
              <a:t> </a:t>
            </a:r>
            <a:r>
              <a:rPr lang="da-DK" dirty="0" err="1" smtClean="0">
                <a:solidFill>
                  <a:schemeClr val="bg1"/>
                </a:solidFill>
              </a:rPr>
              <a:t>training</a:t>
            </a:r>
            <a:endParaRPr lang="da-DK" dirty="0" smtClean="0">
              <a:solidFill>
                <a:schemeClr val="bg1"/>
              </a:solidFill>
            </a:endParaRPr>
          </a:p>
          <a:p>
            <a:r>
              <a:rPr lang="da-DK" dirty="0" err="1" smtClean="0">
                <a:solidFill>
                  <a:schemeClr val="bg1"/>
                </a:solidFill>
              </a:rPr>
              <a:t>Monday</a:t>
            </a:r>
            <a:r>
              <a:rPr lang="da-DK" dirty="0" smtClean="0">
                <a:solidFill>
                  <a:schemeClr val="bg1"/>
                </a:solidFill>
              </a:rPr>
              <a:t> 5. September  2016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Draft September 14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289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Empowerment</a:t>
            </a:r>
            <a:r>
              <a:rPr lang="da-DK" dirty="0" smtClean="0"/>
              <a:t/>
            </a:r>
            <a:br>
              <a:rPr lang="da-DK" dirty="0" smtClean="0"/>
            </a:b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 perspective in social and health care work</a:t>
            </a:r>
          </a:p>
          <a:p>
            <a:r>
              <a:rPr lang="en-US" sz="2800" dirty="0" smtClean="0"/>
              <a:t>A mindset</a:t>
            </a:r>
          </a:p>
          <a:p>
            <a:r>
              <a:rPr lang="en-US" sz="2800" dirty="0" smtClean="0"/>
              <a:t>An approach</a:t>
            </a:r>
          </a:p>
          <a:p>
            <a:r>
              <a:rPr lang="en-US" sz="2800" dirty="0" smtClean="0"/>
              <a:t>A strategy that is based on citizen perspectives</a:t>
            </a:r>
          </a:p>
          <a:p>
            <a:r>
              <a:rPr lang="en-US" sz="2800" dirty="0" smtClean="0"/>
              <a:t>Methodical principles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Demands to the professionals</a:t>
            </a:r>
            <a:br>
              <a:rPr lang="en-US" sz="2800" dirty="0" smtClean="0"/>
            </a:br>
            <a:endParaRPr lang="da-DK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Empowerment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process in which the power being developed, facilitated or confirmed with the aim of disadvantaged individuals and groups:</a:t>
            </a:r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can increase their resources</a:t>
            </a:r>
            <a:br>
              <a:rPr lang="en-US" sz="2400" dirty="0" smtClean="0"/>
            </a:br>
            <a:r>
              <a:rPr lang="en-US" sz="2400" dirty="0" smtClean="0"/>
              <a:t>Strength their self-image</a:t>
            </a:r>
            <a:br>
              <a:rPr lang="en-US" sz="2400" dirty="0" smtClean="0"/>
            </a:br>
            <a:r>
              <a:rPr lang="en-US" sz="2400" dirty="0" smtClean="0"/>
              <a:t>Develop ability to act on its own behalf in the psychological, socio-cultural, political and economic areas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Empowerment means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critical look / potential that can strengthen a user approach - especially in relation to the work with vulnerable groups.</a:t>
            </a:r>
          </a:p>
          <a:p>
            <a:r>
              <a:rPr lang="en-US" sz="2400" dirty="0" smtClean="0"/>
              <a:t>Empowerment can challenge the traditional exercise of power in social and health care work</a:t>
            </a:r>
          </a:p>
          <a:p>
            <a:r>
              <a:rPr lang="en-US" sz="2400" b="1" dirty="0" smtClean="0"/>
              <a:t>Empowerment offers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A three-pronged approach that can mitigating their consequences:</a:t>
            </a:r>
            <a:br>
              <a:rPr lang="en-US" sz="2400" dirty="0" smtClean="0"/>
            </a:br>
            <a:r>
              <a:rPr lang="en-US" sz="2400" dirty="0" smtClean="0"/>
              <a:t></a:t>
            </a:r>
            <a:r>
              <a:rPr lang="en-US" sz="2400" dirty="0" err="1" smtClean="0"/>
              <a:t>Fokus</a:t>
            </a:r>
            <a:r>
              <a:rPr lang="en-US" sz="2400" dirty="0" smtClean="0"/>
              <a:t> the individual - self-esteem and action</a:t>
            </a:r>
            <a:br>
              <a:rPr lang="en-US" sz="2400" dirty="0" smtClean="0"/>
            </a:br>
            <a:r>
              <a:rPr lang="en-US" sz="2400" dirty="0" smtClean="0"/>
              <a:t></a:t>
            </a:r>
            <a:r>
              <a:rPr lang="en-US" sz="2400" dirty="0" err="1" smtClean="0"/>
              <a:t>Fokus</a:t>
            </a:r>
            <a:r>
              <a:rPr lang="en-US" sz="2400" dirty="0" smtClean="0"/>
              <a:t> in social contexts - groups, families and contexts</a:t>
            </a:r>
            <a:br>
              <a:rPr lang="en-US" sz="2400" dirty="0" smtClean="0"/>
            </a:br>
            <a:r>
              <a:rPr lang="en-US" sz="2400" dirty="0" smtClean="0"/>
              <a:t></a:t>
            </a:r>
            <a:r>
              <a:rPr lang="en-US" sz="2400" dirty="0" err="1" smtClean="0"/>
              <a:t>Fokus</a:t>
            </a:r>
            <a:r>
              <a:rPr lang="en-US" sz="2400" dirty="0" smtClean="0"/>
              <a:t> at community, organization or network.</a:t>
            </a:r>
            <a:br>
              <a:rPr lang="en-US" sz="2400" dirty="0" smtClean="0"/>
            </a:br>
            <a:endParaRPr lang="da-DK" sz="2400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the profession's role</a:t>
            </a:r>
            <a:br>
              <a:rPr lang="en-US" dirty="0" smtClean="0"/>
            </a:b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Everyone should be aware of the scope of work: purpose, participants, meeting management, duration, summary, the next meeting, routes, etc.</a:t>
            </a:r>
            <a:br>
              <a:rPr lang="en-US" sz="2400" dirty="0" smtClean="0"/>
            </a:br>
            <a:r>
              <a:rPr lang="en-US" sz="2400" dirty="0" smtClean="0"/>
              <a:t>All must have access to the same information and the same preparation. Knowledge must be shared - play with open cards.</a:t>
            </a:r>
            <a:br>
              <a:rPr lang="en-US" sz="2400" dirty="0" smtClean="0"/>
            </a:br>
            <a:r>
              <a:rPr lang="en-US" sz="2400" dirty="0" smtClean="0"/>
              <a:t>Tidily and clear definition of the situation, roles and expectations</a:t>
            </a:r>
            <a:br>
              <a:rPr lang="en-US" sz="2400" dirty="0" smtClean="0"/>
            </a:br>
            <a:r>
              <a:rPr lang="en-US" sz="2400" dirty="0" smtClean="0"/>
              <a:t>Authentic communication and interaction</a:t>
            </a:r>
            <a:br>
              <a:rPr lang="en-US" sz="2400" dirty="0" smtClean="0"/>
            </a:br>
            <a:r>
              <a:rPr lang="en-US" sz="2400" dirty="0" smtClean="0"/>
              <a:t> </a:t>
            </a:r>
            <a:r>
              <a:rPr lang="da-DK" sz="2400" dirty="0" err="1" smtClean="0"/>
              <a:t>Openness</a:t>
            </a:r>
            <a:r>
              <a:rPr lang="da-DK" sz="2400" dirty="0" smtClean="0"/>
              <a:t> </a:t>
            </a:r>
            <a:r>
              <a:rPr lang="en-US" sz="2400" dirty="0" smtClean="0"/>
              <a:t>on assumptions and performances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da-DK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is essential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/>
              <a:t>Tuning 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simple questions</a:t>
            </a:r>
            <a:br>
              <a:rPr lang="en-US" sz="2000" dirty="0" smtClean="0"/>
            </a:br>
            <a:r>
              <a:rPr lang="en-US" sz="2000" dirty="0" smtClean="0"/>
              <a:t>wonder  and be curious</a:t>
            </a:r>
            <a:br>
              <a:rPr lang="en-US" sz="2000" dirty="0" smtClean="0"/>
            </a:br>
            <a:r>
              <a:rPr lang="en-US" sz="2000" dirty="0" smtClean="0"/>
              <a:t></a:t>
            </a:r>
            <a:r>
              <a:rPr lang="en-US" sz="2000" dirty="0" err="1" smtClean="0"/>
              <a:t>Respons</a:t>
            </a:r>
            <a:r>
              <a:rPr lang="en-US" sz="2000" dirty="0" smtClean="0"/>
              <a:t> on statements, body language and ambiguity - "acknowledgment of receipt"</a:t>
            </a:r>
            <a:br>
              <a:rPr lang="en-US" sz="2000" dirty="0" smtClean="0"/>
            </a:br>
            <a:r>
              <a:rPr lang="en-US" sz="2000" dirty="0" smtClean="0"/>
              <a:t>Let the citizens themselves summarize the meeting's outcome.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Communicative handl</a:t>
            </a:r>
            <a:r>
              <a:rPr lang="en-US" sz="2000" dirty="0" smtClean="0"/>
              <a:t>e</a:t>
            </a:r>
            <a:br>
              <a:rPr lang="en-US" sz="2000" dirty="0" smtClean="0"/>
            </a:br>
            <a:r>
              <a:rPr lang="en-US" sz="2000" dirty="0" smtClean="0"/>
              <a:t>Ask what changes users want. Respect their wishes and offer your partnership - even when they do not want change</a:t>
            </a:r>
            <a:br>
              <a:rPr lang="en-US" sz="2000" dirty="0" smtClean="0"/>
            </a:br>
            <a:r>
              <a:rPr lang="en-US" sz="2000" dirty="0" smtClean="0"/>
              <a:t>had attention to details that are important for the users</a:t>
            </a:r>
            <a:br>
              <a:rPr lang="en-US" sz="2000" dirty="0" smtClean="0"/>
            </a:br>
            <a:r>
              <a:rPr lang="en-US" sz="2000" dirty="0" smtClean="0"/>
              <a:t>find out from together with the users, what the next step is</a:t>
            </a:r>
            <a:br>
              <a:rPr lang="en-US" sz="2000" dirty="0" smtClean="0"/>
            </a:br>
            <a:r>
              <a:rPr lang="en-US" sz="2000" dirty="0" smtClean="0"/>
              <a:t>work with user goals - bank on to their dreams</a:t>
            </a:r>
            <a:br>
              <a:rPr lang="en-US" sz="2000" dirty="0" smtClean="0"/>
            </a:br>
            <a:r>
              <a:rPr lang="en-US" sz="2000" dirty="0" smtClean="0"/>
              <a:t>ask simple questions - do not assume or presume</a:t>
            </a:r>
            <a:br>
              <a:rPr lang="en-US" sz="2000" dirty="0" smtClean="0"/>
            </a:br>
            <a:r>
              <a:rPr lang="en-US" sz="2000" dirty="0" smtClean="0"/>
              <a:t>Give power from you - do not hold back information</a:t>
            </a:r>
            <a:br>
              <a:rPr lang="en-US" sz="2000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difficult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/>
              <a:t>To do away with traditional understandings of: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</a:t>
            </a:r>
            <a:r>
              <a:rPr lang="en-US" sz="2000" dirty="0" err="1" smtClean="0"/>
              <a:t>Professionalitet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Caring</a:t>
            </a:r>
            <a:br>
              <a:rPr lang="en-US" sz="2000" dirty="0" smtClean="0"/>
            </a:br>
            <a:r>
              <a:rPr lang="en-US" sz="2000" dirty="0" smtClean="0"/>
              <a:t>Power to define partly by profession role partly through institutional set of possibilities</a:t>
            </a:r>
            <a:br>
              <a:rPr lang="en-US" sz="2000" dirty="0" smtClean="0"/>
            </a:br>
            <a:r>
              <a:rPr lang="en-US" sz="2000" dirty="0" smtClean="0"/>
              <a:t>Denied individual freedom in the work. Not everything is equally good, which commits to relate explicitly to his own and others' work</a:t>
            </a:r>
          </a:p>
          <a:p>
            <a:r>
              <a:rPr lang="en-US" sz="2000" b="1" dirty="0" smtClean="0"/>
              <a:t>The power to name - the power  to act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Empowerment can offer a meaningful optics activity as care paradigm</a:t>
            </a:r>
            <a:br>
              <a:rPr lang="en-US" sz="2000" dirty="0" smtClean="0"/>
            </a:br>
            <a:r>
              <a:rPr lang="en-US" sz="2000" dirty="0" smtClean="0"/>
              <a:t>Empowerment can be used as active retaining the professional help as facilitative</a:t>
            </a:r>
            <a:br>
              <a:rPr lang="en-US" sz="2000" dirty="0" smtClean="0"/>
            </a:br>
            <a:r>
              <a:rPr lang="en-US" sz="2000" dirty="0" smtClean="0"/>
              <a:t>Empowerment strengthen professional awareness and handling of users' right to define the problem and action</a:t>
            </a:r>
            <a:endParaRPr lang="da-DK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USER PARTICIPATION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sz="2400" dirty="0" smtClean="0"/>
              <a:t>New </a:t>
            </a:r>
            <a:r>
              <a:rPr lang="da-DK" sz="2400" dirty="0" err="1" smtClean="0"/>
              <a:t>legislation</a:t>
            </a:r>
            <a:r>
              <a:rPr lang="da-DK" sz="2400" dirty="0" smtClean="0"/>
              <a:t> in 1998 </a:t>
            </a:r>
            <a:r>
              <a:rPr lang="da-DK" sz="2400" dirty="0" err="1" smtClean="0"/>
              <a:t>which</a:t>
            </a:r>
            <a:r>
              <a:rPr lang="da-DK" sz="2400" dirty="0" smtClean="0"/>
              <a:t> </a:t>
            </a:r>
            <a:r>
              <a:rPr lang="da-DK" sz="2400" dirty="0" err="1" smtClean="0"/>
              <a:t>provides</a:t>
            </a:r>
            <a:r>
              <a:rPr lang="da-DK" sz="2400" dirty="0" smtClean="0"/>
              <a:t> for </a:t>
            </a:r>
            <a:r>
              <a:rPr lang="da-DK" sz="2400" dirty="0" err="1" smtClean="0"/>
              <a:t>users</a:t>
            </a:r>
            <a:r>
              <a:rPr lang="da-DK" sz="2400" dirty="0" smtClean="0"/>
              <a:t> participation and </a:t>
            </a:r>
            <a:r>
              <a:rPr lang="da-DK" sz="2400" dirty="0" err="1" smtClean="0"/>
              <a:t>influence</a:t>
            </a:r>
            <a:r>
              <a:rPr lang="da-DK" sz="2400" dirty="0" smtClean="0"/>
              <a:t> in </a:t>
            </a:r>
            <a:r>
              <a:rPr lang="da-DK" sz="2400" dirty="0" err="1" smtClean="0"/>
              <a:t>decision-making</a:t>
            </a:r>
            <a:r>
              <a:rPr lang="da-DK" sz="2400" dirty="0" smtClean="0"/>
              <a:t> </a:t>
            </a:r>
            <a:r>
              <a:rPr lang="da-DK" sz="2400" dirty="0" err="1" smtClean="0"/>
              <a:t>around</a:t>
            </a:r>
            <a:r>
              <a:rPr lang="da-DK" sz="2400" dirty="0" smtClean="0"/>
              <a:t> </a:t>
            </a:r>
            <a:r>
              <a:rPr lang="da-DK" sz="2400" dirty="0" err="1" smtClean="0"/>
              <a:t>specific</a:t>
            </a:r>
            <a:r>
              <a:rPr lang="da-DK" sz="2400" dirty="0" smtClean="0"/>
              <a:t> services, principal organisation and </a:t>
            </a:r>
            <a:r>
              <a:rPr lang="da-DK" sz="2400" dirty="0" err="1" smtClean="0"/>
              <a:t>utilization</a:t>
            </a:r>
            <a:r>
              <a:rPr lang="da-DK" sz="2400" dirty="0" smtClean="0"/>
              <a:t> of services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Three levels of user involvement </a:t>
            </a:r>
            <a:endParaRPr lang="en-US" sz="2400" dirty="0" smtClean="0"/>
          </a:p>
          <a:p>
            <a:r>
              <a:rPr lang="en-US" sz="2400" dirty="0" smtClean="0"/>
              <a:t>The individual level</a:t>
            </a:r>
          </a:p>
          <a:p>
            <a:r>
              <a:rPr lang="en-US" sz="2400" dirty="0" smtClean="0"/>
              <a:t>The collective, local level</a:t>
            </a:r>
          </a:p>
          <a:p>
            <a:r>
              <a:rPr lang="en-US" sz="2400" dirty="0" smtClean="0"/>
              <a:t>The collective and centralized level</a:t>
            </a:r>
          </a:p>
          <a:p>
            <a:endParaRPr lang="en-US" sz="2400" dirty="0" smtClean="0"/>
          </a:p>
          <a:p>
            <a:r>
              <a:rPr lang="en-US" sz="2400" dirty="0" smtClean="0"/>
              <a:t>All regulated in the legislation.</a:t>
            </a:r>
            <a:endParaRPr lang="da-DK" sz="2400" dirty="0" smtClean="0"/>
          </a:p>
          <a:p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numm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fld id="{FF55EFF6-02AE-9348-AB8B-41FD79C13E28}" type="slidenum">
              <a:rPr lang="da-DK" smtClean="0"/>
              <a:pPr/>
              <a:t>17</a:t>
            </a:fld>
            <a:endParaRPr lang="da-DK"/>
          </a:p>
        </p:txBody>
      </p:sp>
      <p:sp>
        <p:nvSpPr>
          <p:cNvPr id="4" name="Tekstfelt 3"/>
          <p:cNvSpPr txBox="1"/>
          <p:nvPr/>
        </p:nvSpPr>
        <p:spPr>
          <a:xfrm>
            <a:off x="1417132" y="1149763"/>
            <a:ext cx="5716630" cy="39549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da-DK" sz="3200" dirty="0" err="1" smtClean="0">
                <a:latin typeface="Georgia"/>
                <a:cs typeface="Georgia"/>
              </a:rPr>
              <a:t>Trafiklight</a:t>
            </a:r>
            <a:r>
              <a:rPr lang="da-DK" sz="3200" dirty="0" smtClean="0">
                <a:latin typeface="Georgia"/>
                <a:cs typeface="Georgia"/>
              </a:rPr>
              <a:t> – </a:t>
            </a:r>
            <a:r>
              <a:rPr lang="da-DK" sz="3200" dirty="0" err="1" smtClean="0">
                <a:latin typeface="Georgia"/>
                <a:cs typeface="Georgia"/>
              </a:rPr>
              <a:t>who</a:t>
            </a:r>
            <a:r>
              <a:rPr lang="da-DK" sz="3200" dirty="0" smtClean="0">
                <a:latin typeface="Georgia"/>
                <a:cs typeface="Georgia"/>
              </a:rPr>
              <a:t> </a:t>
            </a:r>
            <a:r>
              <a:rPr lang="da-DK" sz="3200" dirty="0" err="1" smtClean="0">
                <a:latin typeface="Georgia"/>
                <a:cs typeface="Georgia"/>
              </a:rPr>
              <a:t>decides</a:t>
            </a:r>
            <a:r>
              <a:rPr lang="da-DK" sz="3200" dirty="0" smtClean="0">
                <a:latin typeface="Georgia"/>
                <a:cs typeface="Georgia"/>
              </a:rPr>
              <a:t>?</a:t>
            </a:r>
          </a:p>
          <a:p>
            <a:pPr lvl="3">
              <a:lnSpc>
                <a:spcPct val="200000"/>
              </a:lnSpc>
              <a:spcAft>
                <a:spcPts val="600"/>
              </a:spcAft>
            </a:pPr>
            <a:r>
              <a:rPr lang="da-DK" sz="2400" dirty="0" smtClean="0">
                <a:latin typeface="Georgia"/>
                <a:cs typeface="Georgia"/>
              </a:rPr>
              <a:t>Red      = 	</a:t>
            </a:r>
            <a:r>
              <a:rPr lang="da-DK" sz="2400" dirty="0" err="1" smtClean="0">
                <a:latin typeface="Georgia"/>
                <a:cs typeface="Georgia"/>
              </a:rPr>
              <a:t>Influence</a:t>
            </a:r>
            <a:endParaRPr lang="da-DK" sz="2400" dirty="0" smtClean="0">
              <a:latin typeface="Georgia"/>
              <a:cs typeface="Georgia"/>
            </a:endParaRPr>
          </a:p>
          <a:p>
            <a:pPr lvl="3">
              <a:lnSpc>
                <a:spcPct val="200000"/>
              </a:lnSpc>
              <a:spcAft>
                <a:spcPts val="600"/>
              </a:spcAft>
            </a:pPr>
            <a:r>
              <a:rPr lang="da-DK" sz="2400" dirty="0" err="1" smtClean="0">
                <a:latin typeface="Georgia"/>
                <a:cs typeface="Georgia"/>
              </a:rPr>
              <a:t>Yellow</a:t>
            </a:r>
            <a:r>
              <a:rPr lang="da-DK" sz="2400" dirty="0" smtClean="0">
                <a:latin typeface="Georgia"/>
                <a:cs typeface="Georgia"/>
              </a:rPr>
              <a:t> =   </a:t>
            </a:r>
            <a:r>
              <a:rPr lang="da-DK" sz="2400" dirty="0" err="1" smtClean="0">
                <a:latin typeface="Georgia"/>
                <a:cs typeface="Georgia"/>
              </a:rPr>
              <a:t>Involvement</a:t>
            </a:r>
            <a:endParaRPr lang="da-DK" sz="2400" dirty="0" smtClean="0">
              <a:latin typeface="Georgia"/>
              <a:cs typeface="Georgia"/>
            </a:endParaRPr>
          </a:p>
          <a:p>
            <a:pPr lvl="3">
              <a:lnSpc>
                <a:spcPct val="200000"/>
              </a:lnSpc>
              <a:spcAft>
                <a:spcPts val="600"/>
              </a:spcAft>
            </a:pPr>
            <a:r>
              <a:rPr lang="da-DK" sz="2400" dirty="0" smtClean="0">
                <a:latin typeface="Georgia"/>
                <a:cs typeface="Georgia"/>
              </a:rPr>
              <a:t>Green  =    </a:t>
            </a:r>
            <a:r>
              <a:rPr lang="da-DK" sz="2400" dirty="0" err="1" smtClean="0">
                <a:latin typeface="Georgia"/>
                <a:cs typeface="Georgia"/>
              </a:rPr>
              <a:t>Selfdetermination</a:t>
            </a:r>
            <a:r>
              <a:rPr lang="da-DK" sz="2400" dirty="0" smtClean="0">
                <a:latin typeface="Georgia"/>
                <a:cs typeface="Georgia"/>
              </a:rPr>
              <a:t> </a:t>
            </a:r>
          </a:p>
          <a:p>
            <a:endParaRPr lang="da-DK" dirty="0">
              <a:latin typeface="Georgia"/>
              <a:cs typeface="Georgia"/>
            </a:endParaRPr>
          </a:p>
        </p:txBody>
      </p:sp>
      <p:pic>
        <p:nvPicPr>
          <p:cNvPr id="6" name="Billede 5" descr="Trafiklys_alle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48" y="2397732"/>
            <a:ext cx="1333135" cy="4320000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396815" y="362311"/>
            <a:ext cx="6487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400" dirty="0" err="1" smtClean="0"/>
              <a:t>Different</a:t>
            </a:r>
            <a:r>
              <a:rPr lang="da-DK" sz="2400" dirty="0" smtClean="0"/>
              <a:t> </a:t>
            </a:r>
            <a:r>
              <a:rPr lang="da-DK" sz="2400" dirty="0" err="1" smtClean="0"/>
              <a:t>ways</a:t>
            </a:r>
            <a:r>
              <a:rPr lang="da-DK" sz="2400" dirty="0" smtClean="0"/>
              <a:t> and models to </a:t>
            </a:r>
            <a:r>
              <a:rPr lang="da-DK" sz="2400" dirty="0" err="1" smtClean="0"/>
              <a:t>work</a:t>
            </a:r>
            <a:r>
              <a:rPr lang="da-DK" sz="2400" dirty="0" smtClean="0"/>
              <a:t> </a:t>
            </a:r>
            <a:r>
              <a:rPr lang="da-DK" sz="2400" dirty="0" err="1" smtClean="0"/>
              <a:t>with</a:t>
            </a:r>
            <a:r>
              <a:rPr lang="da-DK" sz="2400" dirty="0" smtClean="0"/>
              <a:t> </a:t>
            </a:r>
            <a:r>
              <a:rPr lang="da-DK" sz="2400" dirty="0" err="1" smtClean="0"/>
              <a:t>partipation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232184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382588" y="3203575"/>
          <a:ext cx="1295400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Photo Editor Foto" r:id="rId4" imgW="20057143" imgH="14361905" progId="">
                  <p:embed/>
                </p:oleObj>
              </mc:Choice>
              <mc:Fallback>
                <p:oleObj name="Photo Editor Foto" r:id="rId4" imgW="20057143" imgH="14361905" progId="">
                  <p:embed/>
                  <p:pic>
                    <p:nvPicPr>
                      <p:cNvPr id="0" name="Object 2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88" y="3203575"/>
                        <a:ext cx="1295400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50" name="Picture 3" descr="syg"/>
          <p:cNvPicPr preferRelativeResize="0">
            <a:picLocks noGrp="1" noChangeAspect="1" noChangeArrowheads="1"/>
          </p:cNvPicPr>
          <p:nvPr>
            <p:ph sz="quarter" idx="4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1374775" y="4843463"/>
            <a:ext cx="1714500" cy="1196975"/>
          </a:xfrm>
          <a:noFill/>
        </p:spPr>
      </p:pic>
      <p:pic>
        <p:nvPicPr>
          <p:cNvPr id="6151" name="Picture 5" descr="Brugerfigur"/>
          <p:cNvPicPr preferRelativeResize="0">
            <a:picLocks noGrp="1" noChangeAspect="1" noChangeArrowheads="1"/>
          </p:cNvPicPr>
          <p:nvPr>
            <p:ph sz="quarter" idx="1"/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4051300" y="2976563"/>
            <a:ext cx="754063" cy="969962"/>
          </a:xfrm>
          <a:noFill/>
        </p:spPr>
      </p:pic>
      <p:graphicFrame>
        <p:nvGraphicFramePr>
          <p:cNvPr id="6147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411413" y="908050"/>
          <a:ext cx="1676400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Photo Editor Foto" r:id="rId8" imgW="21800000" imgH="14542857" progId="">
                  <p:embed/>
                </p:oleObj>
              </mc:Choice>
              <mc:Fallback>
                <p:oleObj name="Photo Editor Foto" r:id="rId8" imgW="21800000" imgH="14542857" progId="">
                  <p:embed/>
                  <p:pic>
                    <p:nvPicPr>
                      <p:cNvPr id="0" name="Object 6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908050"/>
                        <a:ext cx="1676400" cy="1119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Text Box 7"/>
          <p:cNvSpPr txBox="1">
            <a:spLocks noChangeArrowheads="1"/>
          </p:cNvSpPr>
          <p:nvPr/>
        </p:nvSpPr>
        <p:spPr bwMode="auto">
          <a:xfrm>
            <a:off x="5940425" y="1989138"/>
            <a:ext cx="13684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dirty="0" smtClean="0"/>
              <a:t>Home</a:t>
            </a:r>
            <a:endParaRPr lang="da-DK" sz="2400" dirty="0"/>
          </a:p>
        </p:txBody>
      </p:sp>
      <p:sp>
        <p:nvSpPr>
          <p:cNvPr id="6153" name="Text Box 8"/>
          <p:cNvSpPr txBox="1">
            <a:spLocks noChangeArrowheads="1"/>
          </p:cNvSpPr>
          <p:nvPr/>
        </p:nvSpPr>
        <p:spPr bwMode="auto">
          <a:xfrm>
            <a:off x="944563" y="5859463"/>
            <a:ext cx="25193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dirty="0" err="1" smtClean="0"/>
              <a:t>Doctor</a:t>
            </a:r>
            <a:r>
              <a:rPr lang="da-DK" sz="2400" dirty="0" smtClean="0"/>
              <a:t>, dentist </a:t>
            </a:r>
            <a:endParaRPr lang="da-DK" sz="2400" dirty="0"/>
          </a:p>
        </p:txBody>
      </p:sp>
      <p:sp>
        <p:nvSpPr>
          <p:cNvPr id="6154" name="Text Box 9"/>
          <p:cNvSpPr txBox="1">
            <a:spLocks noChangeArrowheads="1"/>
          </p:cNvSpPr>
          <p:nvPr/>
        </p:nvSpPr>
        <p:spPr bwMode="auto">
          <a:xfrm>
            <a:off x="611188" y="4005263"/>
            <a:ext cx="24479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dirty="0"/>
              <a:t>Sex, </a:t>
            </a:r>
            <a:r>
              <a:rPr lang="da-DK" sz="2400" dirty="0" err="1" smtClean="0"/>
              <a:t>relationsships</a:t>
            </a:r>
            <a:r>
              <a:rPr lang="da-DK" sz="2400" dirty="0" smtClean="0">
                <a:solidFill>
                  <a:srgbClr val="0033CC"/>
                </a:solidFill>
              </a:rPr>
              <a:t>    </a:t>
            </a:r>
            <a:endParaRPr lang="da-DK" sz="2400" dirty="0">
              <a:solidFill>
                <a:srgbClr val="0033CC"/>
              </a:solidFill>
            </a:endParaRPr>
          </a:p>
        </p:txBody>
      </p:sp>
      <p:graphicFrame>
        <p:nvGraphicFramePr>
          <p:cNvPr id="6148" name="Object 10"/>
          <p:cNvGraphicFramePr>
            <a:graphicFrameLocks noChangeAspect="1"/>
          </p:cNvGraphicFramePr>
          <p:nvPr/>
        </p:nvGraphicFramePr>
        <p:xfrm>
          <a:off x="7740650" y="2781300"/>
          <a:ext cx="1081088" cy="145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Photo Editor Foto" r:id="rId10" imgW="14975390" imgH="20180952" progId="">
                  <p:embed/>
                </p:oleObj>
              </mc:Choice>
              <mc:Fallback>
                <p:oleObj name="Photo Editor Foto" r:id="rId10" imgW="14975390" imgH="20180952" progId="">
                  <p:embed/>
                  <p:pic>
                    <p:nvPicPr>
                      <p:cNvPr id="0" name="Object 10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650" y="2781300"/>
                        <a:ext cx="1081088" cy="145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5" name="Text Box 11"/>
          <p:cNvSpPr txBox="1">
            <a:spLocks noChangeArrowheads="1"/>
          </p:cNvSpPr>
          <p:nvPr/>
        </p:nvSpPr>
        <p:spPr bwMode="auto">
          <a:xfrm>
            <a:off x="5867400" y="3429000"/>
            <a:ext cx="22320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dirty="0" smtClean="0"/>
              <a:t>Looks</a:t>
            </a:r>
            <a:endParaRPr lang="da-DK" sz="2400" dirty="0"/>
          </a:p>
        </p:txBody>
      </p:sp>
      <p:pic>
        <p:nvPicPr>
          <p:cNvPr id="6156" name="Picture 12" descr="hjælp"/>
          <p:cNvPicPr preferRelativeResize="0"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355976" y="5013176"/>
            <a:ext cx="196532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7" name="Picture 13" descr="hygiene"/>
          <p:cNvPicPr preferRelativeResize="0"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667625" y="4437063"/>
            <a:ext cx="1117600" cy="157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8" name="Text Box 14"/>
          <p:cNvSpPr txBox="1">
            <a:spLocks noChangeArrowheads="1"/>
          </p:cNvSpPr>
          <p:nvPr/>
        </p:nvSpPr>
        <p:spPr bwMode="auto">
          <a:xfrm>
            <a:off x="3924300" y="5516563"/>
            <a:ext cx="15128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dirty="0" smtClean="0"/>
              <a:t>Support </a:t>
            </a:r>
            <a:endParaRPr lang="da-DK" sz="2400" dirty="0"/>
          </a:p>
        </p:txBody>
      </p:sp>
      <p:sp>
        <p:nvSpPr>
          <p:cNvPr id="6159" name="Text Box 15"/>
          <p:cNvSpPr txBox="1">
            <a:spLocks noChangeArrowheads="1"/>
          </p:cNvSpPr>
          <p:nvPr/>
        </p:nvSpPr>
        <p:spPr bwMode="auto">
          <a:xfrm>
            <a:off x="6300788" y="4868863"/>
            <a:ext cx="14398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dirty="0" err="1" smtClean="0"/>
              <a:t>Hygiene</a:t>
            </a:r>
            <a:endParaRPr lang="da-DK" sz="2400" dirty="0"/>
          </a:p>
        </p:txBody>
      </p:sp>
      <p:pic>
        <p:nvPicPr>
          <p:cNvPr id="6160" name="Picture 16" descr="ULF01REN"/>
          <p:cNvPicPr>
            <a:picLocks noChangeAspect="1" noChangeArrowheads="1"/>
          </p:cNvPicPr>
          <p:nvPr/>
        </p:nvPicPr>
        <p:blipFill>
          <a:blip r:embed="rId14" cstate="print"/>
          <a:srcRect b="11223"/>
          <a:stretch>
            <a:fillRect/>
          </a:stretch>
        </p:blipFill>
        <p:spPr bwMode="auto">
          <a:xfrm>
            <a:off x="7019925" y="1341438"/>
            <a:ext cx="1266825" cy="12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149" name="Object 17"/>
          <p:cNvGraphicFramePr>
            <a:graphicFrameLocks noGrp="1" noChangeAspect="1"/>
          </p:cNvGraphicFramePr>
          <p:nvPr>
            <p:ph sz="half" idx="2"/>
          </p:nvPr>
        </p:nvGraphicFramePr>
        <p:xfrm>
          <a:off x="4932363" y="981075"/>
          <a:ext cx="1766887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Photo Editor Foto" r:id="rId15" imgW="7104762" imgH="8066667" progId="">
                  <p:embed/>
                </p:oleObj>
              </mc:Choice>
              <mc:Fallback>
                <p:oleObj name="Photo Editor Foto" r:id="rId15" imgW="7104762" imgH="8066667" progId="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981075"/>
                        <a:ext cx="1766887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1" name="Text Box 18"/>
          <p:cNvSpPr txBox="1">
            <a:spLocks noChangeArrowheads="1"/>
          </p:cNvSpPr>
          <p:nvPr/>
        </p:nvSpPr>
        <p:spPr bwMode="auto">
          <a:xfrm>
            <a:off x="4211638" y="1628775"/>
            <a:ext cx="16557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dirty="0"/>
              <a:t>  </a:t>
            </a:r>
            <a:r>
              <a:rPr lang="da-DK" sz="2400" dirty="0" smtClean="0"/>
              <a:t>Money</a:t>
            </a:r>
            <a:endParaRPr lang="da-DK" sz="2400" dirty="0"/>
          </a:p>
        </p:txBody>
      </p:sp>
      <p:pic>
        <p:nvPicPr>
          <p:cNvPr id="6162" name="Picture 19" descr="spise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50825" y="1484313"/>
            <a:ext cx="1490663" cy="165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3" name="Text Box 20"/>
          <p:cNvSpPr txBox="1">
            <a:spLocks noChangeArrowheads="1"/>
          </p:cNvSpPr>
          <p:nvPr/>
        </p:nvSpPr>
        <p:spPr bwMode="auto">
          <a:xfrm>
            <a:off x="1331913" y="2349500"/>
            <a:ext cx="2159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dirty="0" err="1" smtClean="0"/>
              <a:t>Eat</a:t>
            </a:r>
            <a:r>
              <a:rPr lang="da-DK" sz="2400" dirty="0" smtClean="0"/>
              <a:t>, drink</a:t>
            </a:r>
            <a:endParaRPr lang="da-DK" sz="2400" dirty="0"/>
          </a:p>
        </p:txBody>
      </p:sp>
      <p:sp>
        <p:nvSpPr>
          <p:cNvPr id="6164" name="Text Box 21"/>
          <p:cNvSpPr txBox="1">
            <a:spLocks noChangeArrowheads="1"/>
          </p:cNvSpPr>
          <p:nvPr/>
        </p:nvSpPr>
        <p:spPr bwMode="auto">
          <a:xfrm>
            <a:off x="2699792" y="1844824"/>
            <a:ext cx="15841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dirty="0" smtClean="0"/>
              <a:t>Sparetime</a:t>
            </a:r>
            <a:endParaRPr lang="da-DK" sz="2400" dirty="0">
              <a:solidFill>
                <a:srgbClr val="0033CC"/>
              </a:solidFill>
            </a:endParaRPr>
          </a:p>
        </p:txBody>
      </p:sp>
      <p:sp>
        <p:nvSpPr>
          <p:cNvPr id="24" name="Tekstboks 23"/>
          <p:cNvSpPr txBox="1"/>
          <p:nvPr/>
        </p:nvSpPr>
        <p:spPr>
          <a:xfrm>
            <a:off x="1039091" y="207819"/>
            <a:ext cx="7938654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a-DK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59F62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Selvdetemination</a:t>
            </a:r>
            <a:r>
              <a:rPr lang="da-DK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59F62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  </a:t>
            </a:r>
            <a:r>
              <a:rPr lang="da-DK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59F62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– </a:t>
            </a:r>
            <a:r>
              <a:rPr lang="da-DK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59F62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I </a:t>
            </a:r>
            <a:r>
              <a:rPr lang="da-DK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59F62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decide</a:t>
            </a:r>
            <a:r>
              <a:rPr lang="da-DK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59F62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 </a:t>
            </a:r>
            <a:endParaRPr lang="da-DK" sz="3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59F62E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6166" name="Oval 7"/>
          <p:cNvSpPr>
            <a:spLocks noChangeArrowheads="1"/>
          </p:cNvSpPr>
          <p:nvPr/>
        </p:nvSpPr>
        <p:spPr bwMode="auto">
          <a:xfrm>
            <a:off x="207963" y="193675"/>
            <a:ext cx="665162" cy="63817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a-DK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30" descr="du og ægtefælle må bestemm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2138" y="3573463"/>
            <a:ext cx="2225675" cy="254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29" descr="deltage i valg"/>
          <p:cNvPicPr preferRelativeResize="0"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288" y="2636838"/>
            <a:ext cx="2447925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4" descr="Brugerfigur"/>
          <p:cNvPicPr preferRelativeResize="0"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284663" y="1844675"/>
            <a:ext cx="654050" cy="811213"/>
          </a:xfrm>
          <a:noFill/>
        </p:spPr>
      </p:pic>
      <p:pic>
        <p:nvPicPr>
          <p:cNvPr id="36869" name="Picture 6" descr="Brugerfigur"/>
          <p:cNvPicPr preferRelativeResize="0">
            <a:picLocks noGrp="1" noChangeAspect="1" noChangeArrowheads="1"/>
          </p:cNvPicPr>
          <p:nvPr>
            <p:ph sz="quarter" idx="2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3492500" y="1844675"/>
            <a:ext cx="695325" cy="862013"/>
          </a:xfrm>
          <a:noFill/>
        </p:spPr>
      </p:pic>
      <p:pic>
        <p:nvPicPr>
          <p:cNvPr id="36870" name="Picture 8" descr="Brugerfigur"/>
          <p:cNvPicPr preferRelativeResize="0">
            <a:picLocks noGrp="1" noChangeAspect="1" noChangeArrowheads="1"/>
          </p:cNvPicPr>
          <p:nvPr>
            <p:ph sz="quarter" idx="3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3851275" y="2276475"/>
            <a:ext cx="695325" cy="862013"/>
          </a:xfrm>
          <a:noFill/>
        </p:spPr>
      </p:pic>
      <p:sp>
        <p:nvSpPr>
          <p:cNvPr id="36871" name="Rectangle 14"/>
          <p:cNvSpPr>
            <a:spLocks noChangeArrowheads="1"/>
          </p:cNvSpPr>
          <p:nvPr/>
        </p:nvSpPr>
        <p:spPr bwMode="auto">
          <a:xfrm>
            <a:off x="2700338" y="2205038"/>
            <a:ext cx="2087562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a-DK" dirty="0"/>
          </a:p>
        </p:txBody>
      </p:sp>
      <p:sp>
        <p:nvSpPr>
          <p:cNvPr id="36872" name="Text Box 16"/>
          <p:cNvSpPr txBox="1">
            <a:spLocks noChangeArrowheads="1"/>
          </p:cNvSpPr>
          <p:nvPr/>
        </p:nvSpPr>
        <p:spPr bwMode="auto">
          <a:xfrm>
            <a:off x="6228184" y="1335088"/>
            <a:ext cx="26642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dirty="0" smtClean="0">
                <a:latin typeface="Comic Sans MS" pitchFamily="66" charset="0"/>
              </a:rPr>
              <a:t>In </a:t>
            </a:r>
            <a:r>
              <a:rPr lang="da-DK" sz="2400" dirty="0" err="1" smtClean="0">
                <a:latin typeface="Comic Sans MS" pitchFamily="66" charset="0"/>
              </a:rPr>
              <a:t>common</a:t>
            </a:r>
            <a:r>
              <a:rPr lang="da-DK" sz="2400" dirty="0" smtClean="0">
                <a:latin typeface="Comic Sans MS" pitchFamily="66" charset="0"/>
              </a:rPr>
              <a:t> </a:t>
            </a:r>
            <a:r>
              <a:rPr lang="da-DK" sz="2400" dirty="0" err="1" smtClean="0">
                <a:latin typeface="Comic Sans MS" pitchFamily="66" charset="0"/>
              </a:rPr>
              <a:t>rooms</a:t>
            </a:r>
            <a:r>
              <a:rPr lang="da-DK" sz="2400" dirty="0" smtClean="0">
                <a:latin typeface="Comic Sans MS" pitchFamily="66" charset="0"/>
              </a:rPr>
              <a:t> </a:t>
            </a:r>
            <a:endParaRPr lang="da-DK" sz="2400" dirty="0">
              <a:latin typeface="Comic Sans MS" pitchFamily="66" charset="0"/>
            </a:endParaRPr>
          </a:p>
        </p:txBody>
      </p:sp>
      <p:sp>
        <p:nvSpPr>
          <p:cNvPr id="36873" name="Text Box 17"/>
          <p:cNvSpPr txBox="1">
            <a:spLocks noChangeArrowheads="1"/>
          </p:cNvSpPr>
          <p:nvPr/>
        </p:nvSpPr>
        <p:spPr bwMode="auto">
          <a:xfrm>
            <a:off x="5580063" y="3573016"/>
            <a:ext cx="356393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dirty="0" smtClean="0">
                <a:latin typeface="Comic Sans MS" pitchFamily="66" charset="0"/>
              </a:rPr>
              <a:t>In </a:t>
            </a:r>
            <a:r>
              <a:rPr lang="da-DK" sz="2400" dirty="0" err="1" smtClean="0">
                <a:latin typeface="Comic Sans MS" pitchFamily="66" charset="0"/>
              </a:rPr>
              <a:t>userboards</a:t>
            </a:r>
            <a:r>
              <a:rPr lang="da-DK" sz="2400" dirty="0" smtClean="0">
                <a:latin typeface="Comic Sans MS" pitchFamily="66" charset="0"/>
              </a:rPr>
              <a:t> and </a:t>
            </a:r>
            <a:r>
              <a:rPr lang="da-DK" sz="2400" dirty="0" err="1" smtClean="0">
                <a:latin typeface="Comic Sans MS" pitchFamily="66" charset="0"/>
              </a:rPr>
              <a:t>other</a:t>
            </a:r>
            <a:r>
              <a:rPr lang="da-DK" sz="2400" dirty="0" smtClean="0">
                <a:latin typeface="Comic Sans MS" pitchFamily="66" charset="0"/>
              </a:rPr>
              <a:t> </a:t>
            </a:r>
            <a:r>
              <a:rPr lang="da-DK" sz="2400" dirty="0" err="1" smtClean="0">
                <a:latin typeface="Comic Sans MS" pitchFamily="66" charset="0"/>
              </a:rPr>
              <a:t>boards</a:t>
            </a:r>
            <a:endParaRPr lang="da-DK" sz="2400" dirty="0">
              <a:latin typeface="Comic Sans MS" pitchFamily="66" charset="0"/>
            </a:endParaRPr>
          </a:p>
        </p:txBody>
      </p:sp>
      <p:sp>
        <p:nvSpPr>
          <p:cNvPr id="36874" name="Text Box 18"/>
          <p:cNvSpPr txBox="1">
            <a:spLocks noChangeArrowheads="1"/>
          </p:cNvSpPr>
          <p:nvPr/>
        </p:nvSpPr>
        <p:spPr bwMode="auto">
          <a:xfrm>
            <a:off x="2195513" y="5589588"/>
            <a:ext cx="36718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dirty="0" err="1" smtClean="0">
                <a:latin typeface="Comic Sans MS" pitchFamily="66" charset="0"/>
              </a:rPr>
              <a:t>Together</a:t>
            </a:r>
            <a:r>
              <a:rPr lang="da-DK" sz="2400" dirty="0" smtClean="0">
                <a:latin typeface="Comic Sans MS" pitchFamily="66" charset="0"/>
              </a:rPr>
              <a:t> </a:t>
            </a:r>
            <a:r>
              <a:rPr lang="da-DK" sz="2400" dirty="0" err="1" smtClean="0">
                <a:latin typeface="Comic Sans MS" pitchFamily="66" charset="0"/>
              </a:rPr>
              <a:t>with</a:t>
            </a:r>
            <a:r>
              <a:rPr lang="da-DK" sz="2400" dirty="0" smtClean="0">
                <a:latin typeface="Comic Sans MS" pitchFamily="66" charset="0"/>
              </a:rPr>
              <a:t> partner, </a:t>
            </a:r>
            <a:r>
              <a:rPr lang="da-DK" sz="2400" dirty="0" err="1" smtClean="0">
                <a:latin typeface="Comic Sans MS" pitchFamily="66" charset="0"/>
              </a:rPr>
              <a:t>friends</a:t>
            </a:r>
            <a:endParaRPr lang="da-DK" sz="2400" dirty="0">
              <a:latin typeface="Comic Sans MS" pitchFamily="66" charset="0"/>
            </a:endParaRPr>
          </a:p>
        </p:txBody>
      </p:sp>
      <p:sp>
        <p:nvSpPr>
          <p:cNvPr id="36875" name="Text Box 20"/>
          <p:cNvSpPr txBox="1">
            <a:spLocks noChangeArrowheads="1"/>
          </p:cNvSpPr>
          <p:nvPr/>
        </p:nvSpPr>
        <p:spPr bwMode="auto">
          <a:xfrm>
            <a:off x="251520" y="2204864"/>
            <a:ext cx="248761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dirty="0" err="1" smtClean="0">
                <a:latin typeface="Comic Sans MS" pitchFamily="66" charset="0"/>
              </a:rPr>
              <a:t>Elections</a:t>
            </a:r>
            <a:r>
              <a:rPr lang="da-DK" sz="2400" dirty="0" smtClean="0">
                <a:latin typeface="Comic Sans MS" pitchFamily="66" charset="0"/>
              </a:rPr>
              <a:t> </a:t>
            </a:r>
            <a:endParaRPr lang="da-DK" sz="2400" dirty="0">
              <a:latin typeface="Comic Sans MS" pitchFamily="66" charset="0"/>
            </a:endParaRPr>
          </a:p>
        </p:txBody>
      </p:sp>
      <p:pic>
        <p:nvPicPr>
          <p:cNvPr id="36876" name="Picture 26" descr="fællesområder"/>
          <p:cNvPicPr preferRelativeResize="0">
            <a:picLocks noGrp="1" noChangeAspect="1" noChangeArrowheads="1"/>
          </p:cNvPicPr>
          <p:nvPr>
            <p:ph sz="quarter" idx="4"/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5840413" y="1735138"/>
            <a:ext cx="2751137" cy="1666875"/>
          </a:xfrm>
          <a:noFill/>
        </p:spPr>
      </p:pic>
      <p:pic>
        <p:nvPicPr>
          <p:cNvPr id="36877" name="Picture 31" descr="foreninger møder"/>
          <p:cNvPicPr preferRelativeResize="0"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81700" y="4265613"/>
            <a:ext cx="2735263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Oval 13"/>
          <p:cNvSpPr>
            <a:spLocks noChangeArrowheads="1"/>
          </p:cNvSpPr>
          <p:nvPr/>
        </p:nvSpPr>
        <p:spPr bwMode="auto">
          <a:xfrm>
            <a:off x="207963" y="331788"/>
            <a:ext cx="650875" cy="582612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da-DK" b="1">
              <a:ln w="18000">
                <a:solidFill>
                  <a:srgbClr val="FFFF00"/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8" name="Tekstboks 17"/>
          <p:cNvSpPr txBox="1"/>
          <p:nvPr/>
        </p:nvSpPr>
        <p:spPr>
          <a:xfrm>
            <a:off x="1011382" y="263236"/>
            <a:ext cx="7606145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a-DK" sz="30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" charset="0"/>
              </a:rPr>
              <a:t>Medbestemmelse</a:t>
            </a:r>
            <a:r>
              <a:rPr lang="da-DK" sz="3000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" charset="0"/>
              </a:rPr>
              <a:t> – </a:t>
            </a:r>
          </a:p>
          <a:p>
            <a:pPr>
              <a:defRPr/>
            </a:pPr>
            <a:r>
              <a:rPr lang="da-DK" sz="3000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" charset="0"/>
              </a:rPr>
              <a:t>         </a:t>
            </a:r>
            <a:r>
              <a:rPr lang="da-DK" sz="3000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" charset="0"/>
              </a:rPr>
              <a:t>I </a:t>
            </a:r>
            <a:r>
              <a:rPr lang="da-DK" sz="3000" dirty="0" err="1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" charset="0"/>
              </a:rPr>
              <a:t>decide</a:t>
            </a:r>
            <a:r>
              <a:rPr lang="da-DK" sz="3000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" charset="0"/>
              </a:rPr>
              <a:t> </a:t>
            </a:r>
            <a:r>
              <a:rPr lang="da-DK" sz="3000" dirty="0" err="1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" charset="0"/>
              </a:rPr>
              <a:t>with</a:t>
            </a:r>
            <a:r>
              <a:rPr lang="da-DK" sz="3000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" charset="0"/>
              </a:rPr>
              <a:t> </a:t>
            </a:r>
            <a:r>
              <a:rPr lang="da-DK" sz="3000" dirty="0" err="1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" charset="0"/>
              </a:rPr>
              <a:t>others</a:t>
            </a:r>
            <a:endParaRPr lang="da-DK" sz="3000" dirty="0">
              <a:ln>
                <a:solidFill>
                  <a:schemeClr val="tx1"/>
                </a:solidFill>
              </a:ln>
              <a:solidFill>
                <a:srgbClr val="FFFF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Theory Models</a:t>
            </a:r>
            <a:endParaRPr lang="en-US" baseline="30000" dirty="0"/>
          </a:p>
        </p:txBody>
      </p:sp>
      <p:sp>
        <p:nvSpPr>
          <p:cNvPr id="6151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838199" y="1828800"/>
            <a:ext cx="8016875" cy="457200"/>
          </a:xfrm>
          <a:solidFill>
            <a:srgbClr val="31546F"/>
          </a:solidFill>
        </p:spPr>
        <p:txBody>
          <a:bodyPr>
            <a:noAutofit/>
          </a:bodyPr>
          <a:lstStyle/>
          <a:p>
            <a:pPr marL="0" indent="0" algn="ctr" eaLnBrk="1" hangingPunct="1"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Assumptions of three dimensions</a:t>
            </a:r>
          </a:p>
        </p:txBody>
      </p:sp>
      <p:sp>
        <p:nvSpPr>
          <p:cNvPr id="6152" name="Text Box 6"/>
          <p:cNvSpPr txBox="1">
            <a:spLocks noChangeArrowheads="1"/>
          </p:cNvSpPr>
          <p:nvPr/>
        </p:nvSpPr>
        <p:spPr bwMode="auto">
          <a:xfrm>
            <a:off x="868680" y="2438399"/>
            <a:ext cx="2560320" cy="2092881"/>
          </a:xfrm>
          <a:prstGeom prst="rect">
            <a:avLst/>
          </a:prstGeom>
          <a:noFill/>
          <a:ln w="19050">
            <a:solidFill>
              <a:schemeClr val="accent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lvl1pPr marL="225425" indent="-225425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687388" indent="-230188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 algn="ctr" eaLnBrk="1" hangingPunct="1">
              <a:spcBef>
                <a:spcPct val="50000"/>
              </a:spcBef>
              <a:buClr>
                <a:srgbClr val="0099CC"/>
              </a:buClr>
            </a:pPr>
            <a:r>
              <a:rPr lang="en-US" sz="1800" b="1" dirty="0">
                <a:solidFill>
                  <a:srgbClr val="31546F"/>
                </a:solidFill>
                <a:latin typeface="Helvetica"/>
                <a:cs typeface="Helvetica"/>
              </a:rPr>
              <a:t>Human Behavior</a:t>
            </a:r>
          </a:p>
          <a:p>
            <a:pPr marL="404813" lvl="1" indent="-287338" eaLnBrk="1" hangingPunct="1">
              <a:spcBef>
                <a:spcPct val="50000"/>
              </a:spcBef>
              <a:buFont typeface="Wingdings" charset="2"/>
              <a:buChar char="§"/>
            </a:pPr>
            <a:r>
              <a:rPr lang="en-US" sz="1600" dirty="0">
                <a:solidFill>
                  <a:srgbClr val="31546F"/>
                </a:solidFill>
                <a:latin typeface="Helvetica Light"/>
                <a:cs typeface="Helvetica Light"/>
              </a:rPr>
              <a:t>Assumptions and research about risk and resilience factors that affect human development and </a:t>
            </a:r>
            <a:r>
              <a:rPr lang="en-US" sz="1600" dirty="0" smtClean="0">
                <a:solidFill>
                  <a:srgbClr val="31546F"/>
                </a:solidFill>
                <a:latin typeface="Helvetica Light"/>
                <a:cs typeface="Helvetica Light"/>
              </a:rPr>
              <a:t>behavior</a:t>
            </a:r>
            <a:endParaRPr lang="en-US" sz="1600" dirty="0">
              <a:solidFill>
                <a:srgbClr val="31546F"/>
              </a:solidFill>
              <a:latin typeface="Helvetica Light"/>
              <a:cs typeface="Helvetica Light"/>
            </a:endParaRPr>
          </a:p>
        </p:txBody>
      </p:sp>
      <p:sp>
        <p:nvSpPr>
          <p:cNvPr id="6153" name="Text Box 10"/>
          <p:cNvSpPr txBox="1">
            <a:spLocks noChangeArrowheads="1"/>
          </p:cNvSpPr>
          <p:nvPr/>
        </p:nvSpPr>
        <p:spPr bwMode="auto">
          <a:xfrm>
            <a:off x="3566476" y="2438400"/>
            <a:ext cx="2560320" cy="2092881"/>
          </a:xfrm>
          <a:prstGeom prst="rect">
            <a:avLst/>
          </a:prstGeom>
          <a:noFill/>
          <a:ln w="19050">
            <a:solidFill>
              <a:schemeClr val="accent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marL="0" indent="0" eaLnBrk="1" hangingPunct="1">
              <a:spcBef>
                <a:spcPct val="50000"/>
              </a:spcBef>
              <a:buClr>
                <a:srgbClr val="0099CC"/>
              </a:buClr>
              <a:defRPr sz="1800" b="1">
                <a:solidFill>
                  <a:srgbClr val="4F81BD"/>
                </a:solidFill>
                <a:cs typeface="Times New Roman" pitchFamily="18" charset="0"/>
              </a:defRPr>
            </a:lvl1pPr>
            <a:lvl2pPr marL="404813" lvl="1" indent="-287338" eaLnBrk="1" hangingPunct="1">
              <a:spcBef>
                <a:spcPct val="50000"/>
              </a:spcBef>
              <a:buClr>
                <a:schemeClr val="bg2"/>
              </a:buClr>
              <a:buFont typeface="Wingdings" pitchFamily="2" charset="2"/>
              <a:buChar char="l"/>
              <a:defRPr sz="1600">
                <a:latin typeface="+mn-lt"/>
                <a:cs typeface="Times New Roman" pitchFamily="18" charset="0"/>
              </a:defRPr>
            </a:lvl2pPr>
            <a:lvl3pPr marL="1143000" indent="-228600">
              <a:defRPr>
                <a:latin typeface="Verdana" pitchFamily="34" charset="0"/>
              </a:defRPr>
            </a:lvl3pPr>
            <a:lvl4pPr marL="1600200" indent="-228600">
              <a:defRPr>
                <a:latin typeface="Verdana" pitchFamily="34" charset="0"/>
              </a:defRPr>
            </a:lvl4pPr>
            <a:lvl5pPr marL="2057400" indent="-228600">
              <a:defRPr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Verdana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31546F"/>
                </a:solidFill>
                <a:latin typeface="Helvetica"/>
                <a:cs typeface="Helvetica"/>
              </a:rPr>
              <a:t>Change Process</a:t>
            </a:r>
          </a:p>
          <a:p>
            <a:pPr lvl="1">
              <a:buClrTx/>
              <a:buFont typeface="Wingdings" charset="2"/>
              <a:buChar char="§"/>
            </a:pPr>
            <a:r>
              <a:rPr lang="en-US" dirty="0">
                <a:solidFill>
                  <a:srgbClr val="31546F"/>
                </a:solidFill>
                <a:latin typeface="Helvetica Light"/>
                <a:cs typeface="Helvetica Light"/>
              </a:rPr>
              <a:t>Theories about how people change their thoughts, feelings, and behaviors in different situations</a:t>
            </a:r>
          </a:p>
        </p:txBody>
      </p:sp>
      <p:sp>
        <p:nvSpPr>
          <p:cNvPr id="6154" name="Text Box 11"/>
          <p:cNvSpPr txBox="1">
            <a:spLocks noChangeArrowheads="1"/>
          </p:cNvSpPr>
          <p:nvPr/>
        </p:nvSpPr>
        <p:spPr bwMode="auto">
          <a:xfrm>
            <a:off x="6248400" y="2438400"/>
            <a:ext cx="2560320" cy="2092881"/>
          </a:xfrm>
          <a:prstGeom prst="rect">
            <a:avLst/>
          </a:prstGeom>
          <a:noFill/>
          <a:ln w="19050">
            <a:solidFill>
              <a:schemeClr val="accent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>
            <a:defPPr>
              <a:defRPr lang="en-US"/>
            </a:defPPr>
            <a:lvl1pPr marL="0" indent="0" eaLnBrk="1" hangingPunct="1">
              <a:spcBef>
                <a:spcPct val="50000"/>
              </a:spcBef>
              <a:buClr>
                <a:srgbClr val="0099CC"/>
              </a:buClr>
              <a:defRPr sz="1800" b="1">
                <a:solidFill>
                  <a:srgbClr val="4F81BD"/>
                </a:solidFill>
                <a:cs typeface="Times New Roman" pitchFamily="18" charset="0"/>
              </a:defRPr>
            </a:lvl1pPr>
            <a:lvl2pPr marL="404813" lvl="1" indent="-287338" eaLnBrk="1" hangingPunct="1">
              <a:spcBef>
                <a:spcPct val="50000"/>
              </a:spcBef>
              <a:buClr>
                <a:schemeClr val="bg2"/>
              </a:buClr>
              <a:buFont typeface="Wingdings" pitchFamily="2" charset="2"/>
              <a:buChar char="l"/>
              <a:defRPr sz="1600">
                <a:latin typeface="+mn-lt"/>
                <a:cs typeface="Times New Roman" pitchFamily="18" charset="0"/>
              </a:defRPr>
            </a:lvl2pPr>
            <a:lvl3pPr marL="1143000" indent="-228600">
              <a:defRPr>
                <a:latin typeface="Verdana" pitchFamily="34" charset="0"/>
              </a:defRPr>
            </a:lvl3pPr>
            <a:lvl4pPr marL="1600200" indent="-228600">
              <a:defRPr>
                <a:latin typeface="Verdana" pitchFamily="34" charset="0"/>
              </a:defRPr>
            </a:lvl4pPr>
            <a:lvl5pPr marL="2057400" indent="-228600">
              <a:defRPr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Verdana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31546F"/>
                </a:solidFill>
                <a:latin typeface="Helvetica"/>
                <a:cs typeface="Helvetica"/>
              </a:rPr>
              <a:t>Interventions</a:t>
            </a:r>
          </a:p>
          <a:p>
            <a:pPr lvl="1">
              <a:buClrTx/>
              <a:buFont typeface="Wingdings" charset="2"/>
              <a:buChar char="§"/>
            </a:pPr>
            <a:r>
              <a:rPr lang="en-US" dirty="0">
                <a:solidFill>
                  <a:srgbClr val="31546F"/>
                </a:solidFill>
                <a:latin typeface="Helvetica Light"/>
                <a:cs typeface="Helvetica Light"/>
              </a:rPr>
              <a:t>Skills</a:t>
            </a:r>
          </a:p>
          <a:p>
            <a:pPr lvl="1">
              <a:buClrTx/>
              <a:buFont typeface="Wingdings" charset="2"/>
              <a:buChar char="§"/>
            </a:pPr>
            <a:r>
              <a:rPr lang="en-US" dirty="0">
                <a:solidFill>
                  <a:srgbClr val="31546F"/>
                </a:solidFill>
                <a:latin typeface="Helvetica Light"/>
                <a:cs typeface="Helvetica Light"/>
              </a:rPr>
              <a:t>Techniques</a:t>
            </a:r>
          </a:p>
          <a:p>
            <a:pPr lvl="1">
              <a:buClrTx/>
              <a:buFont typeface="Wingdings" charset="2"/>
              <a:buChar char="§"/>
            </a:pPr>
            <a:r>
              <a:rPr lang="en-US" dirty="0">
                <a:solidFill>
                  <a:srgbClr val="31546F"/>
                </a:solidFill>
                <a:latin typeface="Helvetica Light"/>
                <a:cs typeface="Helvetica Light"/>
              </a:rPr>
              <a:t>Strategies </a:t>
            </a:r>
          </a:p>
          <a:p>
            <a:pPr lvl="1">
              <a:buClrTx/>
              <a:buFont typeface="Wingdings" charset="2"/>
              <a:buChar char="§"/>
            </a:pPr>
            <a:r>
              <a:rPr lang="en-US" dirty="0">
                <a:solidFill>
                  <a:srgbClr val="31546F"/>
                </a:solidFill>
                <a:latin typeface="Helvetica Light"/>
                <a:cs typeface="Helvetica Light"/>
              </a:rPr>
              <a:t>Used in </a:t>
            </a:r>
            <a:r>
              <a:rPr lang="en-US" dirty="0" smtClean="0">
                <a:solidFill>
                  <a:srgbClr val="31546F"/>
                </a:solidFill>
                <a:latin typeface="Helvetica Light"/>
                <a:cs typeface="Helvetica Light"/>
              </a:rPr>
              <a:t>practitioner</a:t>
            </a:r>
            <a:r>
              <a:rPr lang="en-US" dirty="0" smtClean="0">
                <a:latin typeface="Helvetica Light"/>
                <a:cs typeface="Helvetica Light"/>
              </a:rPr>
              <a:t>-</a:t>
            </a:r>
            <a:r>
              <a:rPr lang="en-US" dirty="0" smtClean="0">
                <a:solidFill>
                  <a:srgbClr val="31546F"/>
                </a:solidFill>
                <a:latin typeface="Helvetica Light"/>
                <a:cs typeface="Helvetica Light"/>
              </a:rPr>
              <a:t>citizen interactions</a:t>
            </a:r>
            <a:endParaRPr lang="en-US" dirty="0">
              <a:solidFill>
                <a:srgbClr val="31546F"/>
              </a:solidFill>
              <a:latin typeface="Helvetica Light"/>
              <a:cs typeface="Helvetica Light"/>
            </a:endParaRPr>
          </a:p>
        </p:txBody>
      </p:sp>
      <p:sp>
        <p:nvSpPr>
          <p:cNvPr id="6155" name="Rectangle 12"/>
          <p:cNvSpPr>
            <a:spLocks noChangeArrowheads="1"/>
          </p:cNvSpPr>
          <p:nvPr/>
        </p:nvSpPr>
        <p:spPr bwMode="auto">
          <a:xfrm>
            <a:off x="854075" y="4572000"/>
            <a:ext cx="2346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114300" lvl="1" algn="ctr">
              <a:spcBef>
                <a:spcPct val="50000"/>
              </a:spcBef>
              <a:buClr>
                <a:srgbClr val="0099CC"/>
              </a:buClr>
            </a:pPr>
            <a:r>
              <a:rPr lang="en-US" sz="1400" dirty="0">
                <a:solidFill>
                  <a:srgbClr val="CE7124"/>
                </a:solidFill>
                <a:latin typeface="Helvetica Light"/>
                <a:cs typeface="Helvetica Light"/>
              </a:rPr>
              <a:t>Why do people behave as they do?  What role does the environment play? </a:t>
            </a:r>
          </a:p>
        </p:txBody>
      </p:sp>
      <p:sp>
        <p:nvSpPr>
          <p:cNvPr id="6156" name="Rectangle 13"/>
          <p:cNvSpPr>
            <a:spLocks noChangeArrowheads="1"/>
          </p:cNvSpPr>
          <p:nvPr/>
        </p:nvSpPr>
        <p:spPr bwMode="auto">
          <a:xfrm>
            <a:off x="3715701" y="4572000"/>
            <a:ext cx="230409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spcBef>
                <a:spcPct val="50000"/>
              </a:spcBef>
              <a:buClr>
                <a:srgbClr val="0099CC"/>
              </a:buClr>
            </a:pPr>
            <a:r>
              <a:rPr lang="en-US" sz="1400" dirty="0">
                <a:solidFill>
                  <a:srgbClr val="CE7124"/>
                </a:solidFill>
                <a:latin typeface="Helvetica Light"/>
                <a:cs typeface="Helvetica Light"/>
              </a:rPr>
              <a:t>How do people change?  What activates or motivates the process? </a:t>
            </a:r>
          </a:p>
        </p:txBody>
      </p:sp>
      <p:sp>
        <p:nvSpPr>
          <p:cNvPr id="6157" name="Rectangle 14"/>
          <p:cNvSpPr>
            <a:spLocks noChangeArrowheads="1"/>
          </p:cNvSpPr>
          <p:nvPr/>
        </p:nvSpPr>
        <p:spPr bwMode="auto">
          <a:xfrm>
            <a:off x="6248071" y="4572000"/>
            <a:ext cx="25130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spcBef>
                <a:spcPct val="50000"/>
              </a:spcBef>
              <a:buClr>
                <a:srgbClr val="0099CC"/>
              </a:buClr>
            </a:pPr>
            <a:r>
              <a:rPr lang="en-US" sz="1400" dirty="0">
                <a:solidFill>
                  <a:srgbClr val="CE7124"/>
                </a:solidFill>
                <a:latin typeface="Helvetica Light"/>
                <a:cs typeface="Helvetica Light"/>
              </a:rPr>
              <a:t>What activities can improve </a:t>
            </a:r>
            <a:r>
              <a:rPr lang="en-US" sz="1400" dirty="0" smtClean="0">
                <a:solidFill>
                  <a:srgbClr val="CE7124"/>
                </a:solidFill>
                <a:latin typeface="Helvetica Light"/>
                <a:cs typeface="Helvetica Light"/>
              </a:rPr>
              <a:t>citizen </a:t>
            </a:r>
            <a:r>
              <a:rPr lang="en-US" sz="1400" dirty="0">
                <a:solidFill>
                  <a:srgbClr val="CE7124"/>
                </a:solidFill>
                <a:latin typeface="Helvetica Light"/>
                <a:cs typeface="Helvetica Light"/>
              </a:rPr>
              <a:t>adaptation or well-being?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70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4" descr="Brugerfigur"/>
          <p:cNvPicPr preferRelativeResize="0"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995936" y="1412776"/>
            <a:ext cx="639762" cy="792163"/>
          </a:xfrm>
          <a:noFill/>
        </p:spPr>
      </p:pic>
      <p:pic>
        <p:nvPicPr>
          <p:cNvPr id="37891" name="Picture 13" descr="foreninger møder"/>
          <p:cNvPicPr preferRelativeResize="0"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323850" y="2781300"/>
            <a:ext cx="3744913" cy="2376488"/>
          </a:xfrm>
          <a:noFill/>
        </p:spPr>
      </p:pic>
      <p:sp>
        <p:nvSpPr>
          <p:cNvPr id="37892" name="Text Box 7"/>
          <p:cNvSpPr txBox="1">
            <a:spLocks noChangeArrowheads="1"/>
          </p:cNvSpPr>
          <p:nvPr/>
        </p:nvSpPr>
        <p:spPr bwMode="auto">
          <a:xfrm>
            <a:off x="5940152" y="2060848"/>
            <a:ext cx="302369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b="1" dirty="0" smtClean="0">
                <a:latin typeface="Comic Sans MS" pitchFamily="66" charset="0"/>
              </a:rPr>
              <a:t>In </a:t>
            </a:r>
            <a:r>
              <a:rPr lang="da-DK" sz="2400" b="1" dirty="0" err="1" smtClean="0">
                <a:latin typeface="Comic Sans MS" pitchFamily="66" charset="0"/>
              </a:rPr>
              <a:t>meating</a:t>
            </a:r>
            <a:r>
              <a:rPr lang="da-DK" sz="2400" b="1" dirty="0" smtClean="0">
                <a:latin typeface="Comic Sans MS" pitchFamily="66" charset="0"/>
              </a:rPr>
              <a:t> </a:t>
            </a:r>
            <a:r>
              <a:rPr lang="da-DK" sz="2400" b="1" dirty="0" err="1" smtClean="0">
                <a:latin typeface="Comic Sans MS" pitchFamily="66" charset="0"/>
              </a:rPr>
              <a:t>with</a:t>
            </a:r>
            <a:r>
              <a:rPr lang="da-DK" sz="2400" b="1" dirty="0" smtClean="0">
                <a:latin typeface="Comic Sans MS" pitchFamily="66" charset="0"/>
              </a:rPr>
              <a:t> </a:t>
            </a:r>
            <a:r>
              <a:rPr lang="da-DK" sz="2400" b="1" dirty="0" err="1" smtClean="0">
                <a:latin typeface="Comic Sans MS" pitchFamily="66" charset="0"/>
              </a:rPr>
              <a:t>socialworker</a:t>
            </a:r>
            <a:endParaRPr lang="da-DK" sz="2400" b="1" dirty="0">
              <a:latin typeface="Comic Sans MS" pitchFamily="66" charset="0"/>
            </a:endParaRPr>
          </a:p>
        </p:txBody>
      </p:sp>
      <p:sp>
        <p:nvSpPr>
          <p:cNvPr id="37893" name="Text Box 10"/>
          <p:cNvSpPr txBox="1">
            <a:spLocks noChangeArrowheads="1"/>
          </p:cNvSpPr>
          <p:nvPr/>
        </p:nvSpPr>
        <p:spPr bwMode="auto">
          <a:xfrm>
            <a:off x="395288" y="1746250"/>
            <a:ext cx="2159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b="1" dirty="0" smtClean="0">
                <a:latin typeface="Comic Sans MS" pitchFamily="66" charset="0"/>
              </a:rPr>
              <a:t>In </a:t>
            </a:r>
            <a:r>
              <a:rPr lang="da-DK" sz="2400" b="1" dirty="0" err="1" smtClean="0">
                <a:latin typeface="Comic Sans MS" pitchFamily="66" charset="0"/>
              </a:rPr>
              <a:t>big</a:t>
            </a:r>
            <a:endParaRPr lang="da-DK" sz="2400" b="1" dirty="0">
              <a:latin typeface="Comic Sans MS" pitchFamily="66" charset="0"/>
            </a:endParaRPr>
          </a:p>
          <a:p>
            <a:pPr>
              <a:spcBef>
                <a:spcPct val="50000"/>
              </a:spcBef>
            </a:pPr>
            <a:r>
              <a:rPr lang="da-DK" sz="2400" b="1" dirty="0" err="1" smtClean="0">
                <a:latin typeface="Comic Sans MS" pitchFamily="66" charset="0"/>
              </a:rPr>
              <a:t>gatherings</a:t>
            </a:r>
            <a:endParaRPr lang="da-DK" sz="2400" b="1" dirty="0">
              <a:latin typeface="Comic Sans MS" pitchFamily="66" charset="0"/>
            </a:endParaRPr>
          </a:p>
        </p:txBody>
      </p:sp>
      <p:sp>
        <p:nvSpPr>
          <p:cNvPr id="37894" name="Text Box 12"/>
          <p:cNvSpPr txBox="1">
            <a:spLocks noChangeArrowheads="1"/>
          </p:cNvSpPr>
          <p:nvPr/>
        </p:nvSpPr>
        <p:spPr bwMode="auto">
          <a:xfrm>
            <a:off x="2627313" y="5157788"/>
            <a:ext cx="20161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b="1" dirty="0" smtClean="0">
                <a:latin typeface="Comic Sans MS" pitchFamily="66" charset="0"/>
              </a:rPr>
              <a:t>In </a:t>
            </a:r>
            <a:r>
              <a:rPr lang="da-DK" sz="2400" b="1" dirty="0">
                <a:latin typeface="Comic Sans MS" pitchFamily="66" charset="0"/>
              </a:rPr>
              <a:t>foreninger</a:t>
            </a:r>
          </a:p>
        </p:txBody>
      </p:sp>
      <p:pic>
        <p:nvPicPr>
          <p:cNvPr id="37895" name="Picture 15" descr="hjælp"/>
          <p:cNvPicPr preferRelativeResize="0"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 l="40416"/>
          <a:stretch>
            <a:fillRect/>
          </a:stretch>
        </p:blipFill>
        <p:spPr>
          <a:xfrm>
            <a:off x="6228184" y="2852936"/>
            <a:ext cx="2181225" cy="2879725"/>
          </a:xfrm>
          <a:noFill/>
        </p:spPr>
      </p:pic>
      <p:sp>
        <p:nvSpPr>
          <p:cNvPr id="10" name="Tekstboks 9"/>
          <p:cNvSpPr txBox="1"/>
          <p:nvPr/>
        </p:nvSpPr>
        <p:spPr>
          <a:xfrm>
            <a:off x="1219199" y="387927"/>
            <a:ext cx="7744691" cy="5539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a-DK" sz="3000" dirty="0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latin typeface="Arial" charset="0"/>
              </a:rPr>
              <a:t>I have </a:t>
            </a:r>
            <a:r>
              <a:rPr lang="da-DK" sz="3000" dirty="0" err="1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latin typeface="Arial" charset="0"/>
              </a:rPr>
              <a:t>influence</a:t>
            </a:r>
            <a:r>
              <a:rPr lang="da-DK" sz="3000" dirty="0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latin typeface="Arial" charset="0"/>
              </a:rPr>
              <a:t> - but </a:t>
            </a:r>
            <a:r>
              <a:rPr lang="da-DK" sz="3000" dirty="0" err="1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latin typeface="Arial" charset="0"/>
              </a:rPr>
              <a:t>others</a:t>
            </a:r>
            <a:r>
              <a:rPr lang="da-DK" sz="3000" dirty="0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latin typeface="Arial" charset="0"/>
              </a:rPr>
              <a:t> </a:t>
            </a:r>
            <a:r>
              <a:rPr lang="da-DK" sz="3000" dirty="0" err="1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latin typeface="Arial" charset="0"/>
              </a:rPr>
              <a:t>decide</a:t>
            </a:r>
            <a:endParaRPr lang="da-DK" sz="3000" dirty="0">
              <a:ln w="3175">
                <a:solidFill>
                  <a:schemeClr val="tx1"/>
                </a:solidFill>
              </a:ln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37897" name="Oval 10"/>
          <p:cNvSpPr>
            <a:spLocks noChangeArrowheads="1"/>
          </p:cNvSpPr>
          <p:nvPr/>
        </p:nvSpPr>
        <p:spPr bwMode="auto">
          <a:xfrm>
            <a:off x="434975" y="334963"/>
            <a:ext cx="673100" cy="6762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a-DK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Different</a:t>
            </a:r>
            <a:r>
              <a:rPr lang="da-DK" dirty="0" smtClean="0"/>
              <a:t> </a:t>
            </a:r>
            <a:r>
              <a:rPr lang="da-DK" dirty="0" err="1" smtClean="0"/>
              <a:t>ways</a:t>
            </a:r>
            <a:r>
              <a:rPr lang="da-DK" dirty="0" smtClean="0"/>
              <a:t> and models to </a:t>
            </a:r>
            <a:r>
              <a:rPr lang="da-DK" dirty="0" err="1" smtClean="0"/>
              <a:t>work</a:t>
            </a:r>
            <a:r>
              <a:rPr lang="da-DK" dirty="0" smtClean="0"/>
              <a:t> </a:t>
            </a:r>
            <a:r>
              <a:rPr lang="da-DK" dirty="0" err="1" smtClean="0"/>
              <a:t>with</a:t>
            </a:r>
            <a:r>
              <a:rPr lang="da-DK" dirty="0" smtClean="0"/>
              <a:t> </a:t>
            </a:r>
            <a:r>
              <a:rPr lang="da-DK" dirty="0" err="1" smtClean="0"/>
              <a:t>partipation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3743864" y="1433513"/>
            <a:ext cx="4942936" cy="4692650"/>
          </a:xfrm>
        </p:spPr>
        <p:txBody>
          <a:bodyPr/>
          <a:lstStyle/>
          <a:p>
            <a:r>
              <a:rPr lang="en-US" sz="2400" dirty="0" smtClean="0"/>
              <a:t>common discussion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What topics / areas are suitable for the user?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Red: Areas unsuitable for user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Yellow: Areas maybe suitable for user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Green: Areas suitable for user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da-DK" sz="2400" dirty="0"/>
          </a:p>
        </p:txBody>
      </p:sp>
      <p:pic>
        <p:nvPicPr>
          <p:cNvPr id="4" name="Billede 3" descr="Trafiklys_alle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4" y="1656272"/>
            <a:ext cx="1639019" cy="44684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Key</a:t>
            </a:r>
            <a:r>
              <a:rPr lang="da-DK" dirty="0" smtClean="0"/>
              <a:t> Points in </a:t>
            </a:r>
            <a:r>
              <a:rPr lang="da-DK" dirty="0" err="1" smtClean="0"/>
              <a:t>user</a:t>
            </a:r>
            <a:r>
              <a:rPr lang="da-DK" dirty="0" smtClean="0"/>
              <a:t> participation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AT" b="1" dirty="0" smtClean="0"/>
              <a:t>Individual </a:t>
            </a:r>
            <a:r>
              <a:rPr lang="de-AT" b="1" dirty="0" err="1" smtClean="0"/>
              <a:t>rights</a:t>
            </a:r>
            <a:r>
              <a:rPr lang="de-AT" b="1" dirty="0" smtClean="0"/>
              <a:t>. </a:t>
            </a:r>
            <a:r>
              <a:rPr lang="de-AT" dirty="0" smtClean="0"/>
              <a:t>Personal </a:t>
            </a:r>
            <a:r>
              <a:rPr lang="de-AT" dirty="0" err="1" smtClean="0"/>
              <a:t>rights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possibility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deciding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oneself</a:t>
            </a:r>
            <a:r>
              <a:rPr lang="de-AT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da-DK" dirty="0" smtClean="0"/>
          </a:p>
          <a:p>
            <a:pPr marL="457200" indent="-457200">
              <a:buFont typeface="+mj-lt"/>
              <a:buAutoNum type="arabicPeriod"/>
            </a:pPr>
            <a:r>
              <a:rPr lang="de-AT" b="1" dirty="0" err="1" smtClean="0"/>
              <a:t>Active</a:t>
            </a:r>
            <a:r>
              <a:rPr lang="de-AT" b="1" dirty="0" smtClean="0"/>
              <a:t> </a:t>
            </a:r>
            <a:r>
              <a:rPr lang="de-AT" b="1" dirty="0" err="1" smtClean="0"/>
              <a:t>citizenship</a:t>
            </a:r>
            <a:r>
              <a:rPr lang="de-AT" b="1" dirty="0" smtClean="0"/>
              <a:t>. </a:t>
            </a:r>
            <a:r>
              <a:rPr lang="de-AT" dirty="0" smtClean="0"/>
              <a:t>Communication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making</a:t>
            </a:r>
            <a:r>
              <a:rPr lang="de-AT" dirty="0" smtClean="0"/>
              <a:t> </a:t>
            </a:r>
            <a:r>
              <a:rPr lang="de-AT" dirty="0" err="1" smtClean="0"/>
              <a:t>decisions</a:t>
            </a:r>
            <a:r>
              <a:rPr lang="de-AT" dirty="0" smtClean="0"/>
              <a:t> in </a:t>
            </a:r>
            <a:r>
              <a:rPr lang="de-AT" dirty="0" err="1" smtClean="0"/>
              <a:t>collaboration</a:t>
            </a:r>
            <a:r>
              <a:rPr lang="de-AT" dirty="0" smtClean="0"/>
              <a:t> </a:t>
            </a:r>
            <a:r>
              <a:rPr lang="de-AT" dirty="0" err="1" smtClean="0"/>
              <a:t>with</a:t>
            </a:r>
            <a:r>
              <a:rPr lang="de-AT" dirty="0" smtClean="0"/>
              <a:t> </a:t>
            </a:r>
            <a:r>
              <a:rPr lang="de-AT" dirty="0" err="1" smtClean="0"/>
              <a:t>others</a:t>
            </a:r>
            <a:r>
              <a:rPr lang="de-AT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da-DK" dirty="0" smtClean="0"/>
          </a:p>
          <a:p>
            <a:pPr marL="457200" indent="-457200">
              <a:buFont typeface="+mj-lt"/>
              <a:buAutoNum type="arabicPeriod"/>
            </a:pPr>
            <a:r>
              <a:rPr lang="de-AT" b="1" dirty="0" smtClean="0"/>
              <a:t>Part </a:t>
            </a:r>
            <a:r>
              <a:rPr lang="de-AT" b="1" dirty="0" err="1" smtClean="0"/>
              <a:t>of</a:t>
            </a:r>
            <a:r>
              <a:rPr lang="de-AT" b="1" dirty="0" smtClean="0"/>
              <a:t> </a:t>
            </a:r>
            <a:r>
              <a:rPr lang="de-AT" b="1" dirty="0" err="1" smtClean="0"/>
              <a:t>society</a:t>
            </a:r>
            <a:r>
              <a:rPr lang="de-AT" b="1" dirty="0" smtClean="0"/>
              <a:t>. </a:t>
            </a:r>
            <a:r>
              <a:rPr lang="de-AT" dirty="0" smtClean="0"/>
              <a:t>Communities </a:t>
            </a:r>
            <a:r>
              <a:rPr lang="de-AT" dirty="0" err="1" smtClean="0"/>
              <a:t>within</a:t>
            </a:r>
            <a:r>
              <a:rPr lang="de-AT" dirty="0" smtClean="0"/>
              <a:t> </a:t>
            </a:r>
            <a:r>
              <a:rPr lang="de-AT" dirty="0" err="1" smtClean="0"/>
              <a:t>society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 </a:t>
            </a:r>
            <a:r>
              <a:rPr lang="de-AT" dirty="0" err="1" smtClean="0"/>
              <a:t>inclusion</a:t>
            </a:r>
            <a:r>
              <a:rPr lang="de-AT" dirty="0" smtClean="0"/>
              <a:t> in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work</a:t>
            </a:r>
            <a:r>
              <a:rPr lang="de-AT" dirty="0" smtClean="0"/>
              <a:t> </a:t>
            </a:r>
            <a:r>
              <a:rPr lang="de-AT" dirty="0" err="1" smtClean="0"/>
              <a:t>place</a:t>
            </a:r>
            <a:r>
              <a:rPr lang="de-AT" dirty="0" smtClean="0"/>
              <a:t>, </a:t>
            </a:r>
            <a:r>
              <a:rPr lang="de-AT" dirty="0" err="1" smtClean="0"/>
              <a:t>education</a:t>
            </a:r>
            <a:r>
              <a:rPr lang="de-AT" dirty="0" smtClean="0"/>
              <a:t>, </a:t>
            </a:r>
            <a:r>
              <a:rPr lang="de-AT" dirty="0" err="1" smtClean="0"/>
              <a:t>leisure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cultural</a:t>
            </a:r>
            <a:r>
              <a:rPr lang="de-AT" dirty="0" smtClean="0"/>
              <a:t> </a:t>
            </a:r>
            <a:r>
              <a:rPr lang="de-AT" dirty="0" err="1" smtClean="0"/>
              <a:t>life</a:t>
            </a:r>
            <a:r>
              <a:rPr lang="de-AT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da-DK" dirty="0" smtClean="0"/>
          </a:p>
          <a:p>
            <a:pPr marL="457200" indent="-457200">
              <a:buFont typeface="+mj-lt"/>
              <a:buAutoNum type="arabicPeriod"/>
            </a:pPr>
            <a:r>
              <a:rPr lang="de-AT" b="1" dirty="0" smtClean="0"/>
              <a:t>Democracy </a:t>
            </a:r>
            <a:r>
              <a:rPr lang="de-AT" b="1" dirty="0" err="1" smtClean="0"/>
              <a:t>and</a:t>
            </a:r>
            <a:r>
              <a:rPr lang="de-AT" b="1" dirty="0" smtClean="0"/>
              <a:t> </a:t>
            </a:r>
            <a:r>
              <a:rPr lang="de-AT" b="1" dirty="0" err="1" smtClean="0"/>
              <a:t>having</a:t>
            </a:r>
            <a:r>
              <a:rPr lang="de-AT" b="1" dirty="0" smtClean="0"/>
              <a:t> </a:t>
            </a:r>
            <a:r>
              <a:rPr lang="de-AT" b="1" dirty="0" err="1" smtClean="0"/>
              <a:t>influence</a:t>
            </a:r>
            <a:r>
              <a:rPr lang="de-AT" b="1" dirty="0" smtClean="0"/>
              <a:t>. </a:t>
            </a:r>
            <a:r>
              <a:rPr lang="de-AT" dirty="0" smtClean="0"/>
              <a:t>The </a:t>
            </a:r>
            <a:r>
              <a:rPr lang="de-AT" dirty="0" err="1" smtClean="0"/>
              <a:t>democratic</a:t>
            </a:r>
            <a:r>
              <a:rPr lang="de-AT" dirty="0" smtClean="0"/>
              <a:t> </a:t>
            </a:r>
            <a:r>
              <a:rPr lang="de-AT" dirty="0" err="1" smtClean="0"/>
              <a:t>way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governing</a:t>
            </a:r>
            <a:r>
              <a:rPr lang="de-AT" dirty="0" smtClean="0"/>
              <a:t> on a national </a:t>
            </a:r>
            <a:r>
              <a:rPr lang="de-AT" dirty="0" err="1" smtClean="0"/>
              <a:t>as</a:t>
            </a:r>
            <a:r>
              <a:rPr lang="de-AT" dirty="0" smtClean="0"/>
              <a:t> well a </a:t>
            </a:r>
            <a:r>
              <a:rPr lang="de-AT" dirty="0" err="1" smtClean="0"/>
              <a:t>local</a:t>
            </a:r>
            <a:r>
              <a:rPr lang="de-AT" dirty="0" smtClean="0"/>
              <a:t> </a:t>
            </a:r>
            <a:r>
              <a:rPr lang="de-AT" dirty="0" err="1" smtClean="0"/>
              <a:t>level</a:t>
            </a:r>
            <a:r>
              <a:rPr lang="de-AT" dirty="0" smtClean="0"/>
              <a:t>,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opportunity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having</a:t>
            </a:r>
            <a:r>
              <a:rPr lang="de-AT" dirty="0" smtClean="0"/>
              <a:t> </a:t>
            </a:r>
            <a:r>
              <a:rPr lang="de-AT" dirty="0" err="1" smtClean="0"/>
              <a:t>influence</a:t>
            </a:r>
            <a:r>
              <a:rPr lang="de-AT" dirty="0" smtClean="0"/>
              <a:t>.</a:t>
            </a:r>
            <a:endParaRPr lang="da-DK" dirty="0" smtClean="0"/>
          </a:p>
          <a:p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>
          <a:xfrm>
            <a:off x="177800" y="274638"/>
            <a:ext cx="87376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Recovery &amp; Living Well</a:t>
            </a:r>
            <a:br>
              <a:rPr lang="en-US" sz="3600" dirty="0" smtClean="0"/>
            </a:br>
            <a:r>
              <a:rPr lang="en-US" sz="3600" dirty="0" smtClean="0"/>
              <a:t>Increased </a:t>
            </a:r>
            <a:r>
              <a:rPr lang="en-US" sz="3600" dirty="0"/>
              <a:t>s</a:t>
            </a:r>
            <a:r>
              <a:rPr lang="en-US" sz="3600" dirty="0" smtClean="0"/>
              <a:t>elf </a:t>
            </a:r>
            <a:r>
              <a:rPr lang="en-US" sz="3600" dirty="0"/>
              <a:t>e</a:t>
            </a:r>
            <a:r>
              <a:rPr lang="en-US" sz="3600" dirty="0" smtClean="0"/>
              <a:t>fficacy…</a:t>
            </a:r>
            <a:endParaRPr lang="en-US" sz="3600" baseline="30000" dirty="0"/>
          </a:p>
        </p:txBody>
      </p:sp>
      <p:grpSp>
        <p:nvGrpSpPr>
          <p:cNvPr id="3" name="Group 2"/>
          <p:cNvGrpSpPr/>
          <p:nvPr/>
        </p:nvGrpSpPr>
        <p:grpSpPr>
          <a:xfrm>
            <a:off x="990600" y="1588098"/>
            <a:ext cx="6019800" cy="4507764"/>
            <a:chOff x="1590565" y="1371600"/>
            <a:chExt cx="5953235" cy="4960219"/>
          </a:xfrm>
        </p:grpSpPr>
        <p:grpSp>
          <p:nvGrpSpPr>
            <p:cNvPr id="30" name="Group 29"/>
            <p:cNvGrpSpPr/>
            <p:nvPr/>
          </p:nvGrpSpPr>
          <p:grpSpPr>
            <a:xfrm flipV="1">
              <a:off x="2885964" y="1371600"/>
              <a:ext cx="4258151" cy="4076775"/>
              <a:chOff x="7094538" y="1539875"/>
              <a:chExt cx="1956591" cy="1873250"/>
            </a:xfrm>
            <a:solidFill>
              <a:srgbClr val="B1C7E1"/>
            </a:solidFill>
          </p:grpSpPr>
          <p:sp>
            <p:nvSpPr>
              <p:cNvPr id="7" name="Freeform 7"/>
              <p:cNvSpPr>
                <a:spLocks/>
              </p:cNvSpPr>
              <p:nvPr/>
            </p:nvSpPr>
            <p:spPr bwMode="auto">
              <a:xfrm>
                <a:off x="7094538" y="1539875"/>
                <a:ext cx="1289050" cy="600075"/>
              </a:xfrm>
              <a:custGeom>
                <a:avLst/>
                <a:gdLst>
                  <a:gd name="T0" fmla="*/ 36 w 812"/>
                  <a:gd name="T1" fmla="*/ 366 h 378"/>
                  <a:gd name="T2" fmla="*/ 42 w 812"/>
                  <a:gd name="T3" fmla="*/ 376 h 378"/>
                  <a:gd name="T4" fmla="*/ 46 w 812"/>
                  <a:gd name="T5" fmla="*/ 378 h 378"/>
                  <a:gd name="T6" fmla="*/ 52 w 812"/>
                  <a:gd name="T7" fmla="*/ 378 h 378"/>
                  <a:gd name="T8" fmla="*/ 170 w 812"/>
                  <a:gd name="T9" fmla="*/ 348 h 378"/>
                  <a:gd name="T10" fmla="*/ 176 w 812"/>
                  <a:gd name="T11" fmla="*/ 344 h 378"/>
                  <a:gd name="T12" fmla="*/ 182 w 812"/>
                  <a:gd name="T13" fmla="*/ 334 h 378"/>
                  <a:gd name="T14" fmla="*/ 182 w 812"/>
                  <a:gd name="T15" fmla="*/ 328 h 378"/>
                  <a:gd name="T16" fmla="*/ 174 w 812"/>
                  <a:gd name="T17" fmla="*/ 318 h 378"/>
                  <a:gd name="T18" fmla="*/ 162 w 812"/>
                  <a:gd name="T19" fmla="*/ 316 h 378"/>
                  <a:gd name="T20" fmla="*/ 88 w 812"/>
                  <a:gd name="T21" fmla="*/ 336 h 378"/>
                  <a:gd name="T22" fmla="*/ 120 w 812"/>
                  <a:gd name="T23" fmla="*/ 272 h 378"/>
                  <a:gd name="T24" fmla="*/ 162 w 812"/>
                  <a:gd name="T25" fmla="*/ 214 h 378"/>
                  <a:gd name="T26" fmla="*/ 212 w 812"/>
                  <a:gd name="T27" fmla="*/ 162 h 378"/>
                  <a:gd name="T28" fmla="*/ 268 w 812"/>
                  <a:gd name="T29" fmla="*/ 118 h 378"/>
                  <a:gd name="T30" fmla="*/ 332 w 812"/>
                  <a:gd name="T31" fmla="*/ 82 h 378"/>
                  <a:gd name="T32" fmla="*/ 400 w 812"/>
                  <a:gd name="T33" fmla="*/ 56 h 378"/>
                  <a:gd name="T34" fmla="*/ 472 w 812"/>
                  <a:gd name="T35" fmla="*/ 40 h 378"/>
                  <a:gd name="T36" fmla="*/ 548 w 812"/>
                  <a:gd name="T37" fmla="*/ 34 h 378"/>
                  <a:gd name="T38" fmla="*/ 580 w 812"/>
                  <a:gd name="T39" fmla="*/ 34 h 378"/>
                  <a:gd name="T40" fmla="*/ 642 w 812"/>
                  <a:gd name="T41" fmla="*/ 42 h 378"/>
                  <a:gd name="T42" fmla="*/ 704 w 812"/>
                  <a:gd name="T43" fmla="*/ 58 h 378"/>
                  <a:gd name="T44" fmla="*/ 760 w 812"/>
                  <a:gd name="T45" fmla="*/ 82 h 378"/>
                  <a:gd name="T46" fmla="*/ 788 w 812"/>
                  <a:gd name="T47" fmla="*/ 94 h 378"/>
                  <a:gd name="T48" fmla="*/ 800 w 812"/>
                  <a:gd name="T49" fmla="*/ 96 h 378"/>
                  <a:gd name="T50" fmla="*/ 810 w 812"/>
                  <a:gd name="T51" fmla="*/ 88 h 378"/>
                  <a:gd name="T52" fmla="*/ 812 w 812"/>
                  <a:gd name="T53" fmla="*/ 82 h 378"/>
                  <a:gd name="T54" fmla="*/ 808 w 812"/>
                  <a:gd name="T55" fmla="*/ 70 h 378"/>
                  <a:gd name="T56" fmla="*/ 804 w 812"/>
                  <a:gd name="T57" fmla="*/ 66 h 378"/>
                  <a:gd name="T58" fmla="*/ 744 w 812"/>
                  <a:gd name="T59" fmla="*/ 38 h 378"/>
                  <a:gd name="T60" fmla="*/ 682 w 812"/>
                  <a:gd name="T61" fmla="*/ 16 h 378"/>
                  <a:gd name="T62" fmla="*/ 616 w 812"/>
                  <a:gd name="T63" fmla="*/ 4 h 378"/>
                  <a:gd name="T64" fmla="*/ 548 w 812"/>
                  <a:gd name="T65" fmla="*/ 0 h 378"/>
                  <a:gd name="T66" fmla="*/ 506 w 812"/>
                  <a:gd name="T67" fmla="*/ 2 h 378"/>
                  <a:gd name="T68" fmla="*/ 428 w 812"/>
                  <a:gd name="T69" fmla="*/ 14 h 378"/>
                  <a:gd name="T70" fmla="*/ 354 w 812"/>
                  <a:gd name="T71" fmla="*/ 36 h 378"/>
                  <a:gd name="T72" fmla="*/ 284 w 812"/>
                  <a:gd name="T73" fmla="*/ 68 h 378"/>
                  <a:gd name="T74" fmla="*/ 222 w 812"/>
                  <a:gd name="T75" fmla="*/ 110 h 378"/>
                  <a:gd name="T76" fmla="*/ 164 w 812"/>
                  <a:gd name="T77" fmla="*/ 160 h 378"/>
                  <a:gd name="T78" fmla="*/ 116 w 812"/>
                  <a:gd name="T79" fmla="*/ 218 h 378"/>
                  <a:gd name="T80" fmla="*/ 76 w 812"/>
                  <a:gd name="T81" fmla="*/ 282 h 378"/>
                  <a:gd name="T82" fmla="*/ 34 w 812"/>
                  <a:gd name="T83" fmla="*/ 208 h 378"/>
                  <a:gd name="T84" fmla="*/ 30 w 812"/>
                  <a:gd name="T85" fmla="*/ 202 h 378"/>
                  <a:gd name="T86" fmla="*/ 20 w 812"/>
                  <a:gd name="T87" fmla="*/ 196 h 378"/>
                  <a:gd name="T88" fmla="*/ 14 w 812"/>
                  <a:gd name="T89" fmla="*/ 196 h 378"/>
                  <a:gd name="T90" fmla="*/ 2 w 812"/>
                  <a:gd name="T91" fmla="*/ 204 h 378"/>
                  <a:gd name="T92" fmla="*/ 0 w 812"/>
                  <a:gd name="T93" fmla="*/ 216 h 378"/>
                  <a:gd name="T94" fmla="*/ 36 w 812"/>
                  <a:gd name="T95" fmla="*/ 366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12" h="378">
                    <a:moveTo>
                      <a:pt x="36" y="366"/>
                    </a:moveTo>
                    <a:lnTo>
                      <a:pt x="36" y="366"/>
                    </a:lnTo>
                    <a:lnTo>
                      <a:pt x="38" y="372"/>
                    </a:lnTo>
                    <a:lnTo>
                      <a:pt x="42" y="376"/>
                    </a:lnTo>
                    <a:lnTo>
                      <a:pt x="42" y="376"/>
                    </a:lnTo>
                    <a:lnTo>
                      <a:pt x="46" y="378"/>
                    </a:lnTo>
                    <a:lnTo>
                      <a:pt x="52" y="378"/>
                    </a:lnTo>
                    <a:lnTo>
                      <a:pt x="52" y="378"/>
                    </a:lnTo>
                    <a:lnTo>
                      <a:pt x="56" y="378"/>
                    </a:lnTo>
                    <a:lnTo>
                      <a:pt x="170" y="348"/>
                    </a:lnTo>
                    <a:lnTo>
                      <a:pt x="170" y="348"/>
                    </a:lnTo>
                    <a:lnTo>
                      <a:pt x="176" y="344"/>
                    </a:lnTo>
                    <a:lnTo>
                      <a:pt x="180" y="340"/>
                    </a:lnTo>
                    <a:lnTo>
                      <a:pt x="182" y="334"/>
                    </a:lnTo>
                    <a:lnTo>
                      <a:pt x="182" y="328"/>
                    </a:lnTo>
                    <a:lnTo>
                      <a:pt x="182" y="328"/>
                    </a:lnTo>
                    <a:lnTo>
                      <a:pt x="178" y="322"/>
                    </a:lnTo>
                    <a:lnTo>
                      <a:pt x="174" y="318"/>
                    </a:lnTo>
                    <a:lnTo>
                      <a:pt x="168" y="316"/>
                    </a:lnTo>
                    <a:lnTo>
                      <a:pt x="162" y="316"/>
                    </a:lnTo>
                    <a:lnTo>
                      <a:pt x="88" y="336"/>
                    </a:lnTo>
                    <a:lnTo>
                      <a:pt x="88" y="336"/>
                    </a:lnTo>
                    <a:lnTo>
                      <a:pt x="102" y="302"/>
                    </a:lnTo>
                    <a:lnTo>
                      <a:pt x="120" y="272"/>
                    </a:lnTo>
                    <a:lnTo>
                      <a:pt x="140" y="242"/>
                    </a:lnTo>
                    <a:lnTo>
                      <a:pt x="162" y="214"/>
                    </a:lnTo>
                    <a:lnTo>
                      <a:pt x="186" y="186"/>
                    </a:lnTo>
                    <a:lnTo>
                      <a:pt x="212" y="162"/>
                    </a:lnTo>
                    <a:lnTo>
                      <a:pt x="240" y="138"/>
                    </a:lnTo>
                    <a:lnTo>
                      <a:pt x="268" y="118"/>
                    </a:lnTo>
                    <a:lnTo>
                      <a:pt x="300" y="98"/>
                    </a:lnTo>
                    <a:lnTo>
                      <a:pt x="332" y="82"/>
                    </a:lnTo>
                    <a:lnTo>
                      <a:pt x="364" y="68"/>
                    </a:lnTo>
                    <a:lnTo>
                      <a:pt x="400" y="56"/>
                    </a:lnTo>
                    <a:lnTo>
                      <a:pt x="434" y="46"/>
                    </a:lnTo>
                    <a:lnTo>
                      <a:pt x="472" y="40"/>
                    </a:lnTo>
                    <a:lnTo>
                      <a:pt x="508" y="34"/>
                    </a:lnTo>
                    <a:lnTo>
                      <a:pt x="548" y="34"/>
                    </a:lnTo>
                    <a:lnTo>
                      <a:pt x="548" y="34"/>
                    </a:lnTo>
                    <a:lnTo>
                      <a:pt x="580" y="34"/>
                    </a:lnTo>
                    <a:lnTo>
                      <a:pt x="612" y="38"/>
                    </a:lnTo>
                    <a:lnTo>
                      <a:pt x="642" y="42"/>
                    </a:lnTo>
                    <a:lnTo>
                      <a:pt x="674" y="50"/>
                    </a:lnTo>
                    <a:lnTo>
                      <a:pt x="704" y="58"/>
                    </a:lnTo>
                    <a:lnTo>
                      <a:pt x="732" y="68"/>
                    </a:lnTo>
                    <a:lnTo>
                      <a:pt x="760" y="82"/>
                    </a:lnTo>
                    <a:lnTo>
                      <a:pt x="788" y="94"/>
                    </a:lnTo>
                    <a:lnTo>
                      <a:pt x="788" y="94"/>
                    </a:lnTo>
                    <a:lnTo>
                      <a:pt x="794" y="96"/>
                    </a:lnTo>
                    <a:lnTo>
                      <a:pt x="800" y="96"/>
                    </a:lnTo>
                    <a:lnTo>
                      <a:pt x="806" y="94"/>
                    </a:lnTo>
                    <a:lnTo>
                      <a:pt x="810" y="88"/>
                    </a:lnTo>
                    <a:lnTo>
                      <a:pt x="810" y="88"/>
                    </a:lnTo>
                    <a:lnTo>
                      <a:pt x="812" y="82"/>
                    </a:lnTo>
                    <a:lnTo>
                      <a:pt x="812" y="76"/>
                    </a:lnTo>
                    <a:lnTo>
                      <a:pt x="808" y="70"/>
                    </a:lnTo>
                    <a:lnTo>
                      <a:pt x="804" y="66"/>
                    </a:lnTo>
                    <a:lnTo>
                      <a:pt x="804" y="66"/>
                    </a:lnTo>
                    <a:lnTo>
                      <a:pt x="774" y="50"/>
                    </a:lnTo>
                    <a:lnTo>
                      <a:pt x="744" y="38"/>
                    </a:lnTo>
                    <a:lnTo>
                      <a:pt x="714" y="26"/>
                    </a:lnTo>
                    <a:lnTo>
                      <a:pt x="682" y="16"/>
                    </a:lnTo>
                    <a:lnTo>
                      <a:pt x="650" y="10"/>
                    </a:lnTo>
                    <a:lnTo>
                      <a:pt x="616" y="4"/>
                    </a:lnTo>
                    <a:lnTo>
                      <a:pt x="582" y="2"/>
                    </a:lnTo>
                    <a:lnTo>
                      <a:pt x="548" y="0"/>
                    </a:lnTo>
                    <a:lnTo>
                      <a:pt x="548" y="0"/>
                    </a:lnTo>
                    <a:lnTo>
                      <a:pt x="506" y="2"/>
                    </a:lnTo>
                    <a:lnTo>
                      <a:pt x="466" y="6"/>
                    </a:lnTo>
                    <a:lnTo>
                      <a:pt x="428" y="14"/>
                    </a:lnTo>
                    <a:lnTo>
                      <a:pt x="390" y="24"/>
                    </a:lnTo>
                    <a:lnTo>
                      <a:pt x="354" y="36"/>
                    </a:lnTo>
                    <a:lnTo>
                      <a:pt x="318" y="50"/>
                    </a:lnTo>
                    <a:lnTo>
                      <a:pt x="284" y="68"/>
                    </a:lnTo>
                    <a:lnTo>
                      <a:pt x="252" y="88"/>
                    </a:lnTo>
                    <a:lnTo>
                      <a:pt x="222" y="110"/>
                    </a:lnTo>
                    <a:lnTo>
                      <a:pt x="192" y="134"/>
                    </a:lnTo>
                    <a:lnTo>
                      <a:pt x="164" y="160"/>
                    </a:lnTo>
                    <a:lnTo>
                      <a:pt x="140" y="188"/>
                    </a:lnTo>
                    <a:lnTo>
                      <a:pt x="116" y="218"/>
                    </a:lnTo>
                    <a:lnTo>
                      <a:pt x="94" y="250"/>
                    </a:lnTo>
                    <a:lnTo>
                      <a:pt x="76" y="282"/>
                    </a:lnTo>
                    <a:lnTo>
                      <a:pt x="58" y="318"/>
                    </a:lnTo>
                    <a:lnTo>
                      <a:pt x="34" y="208"/>
                    </a:lnTo>
                    <a:lnTo>
                      <a:pt x="34" y="208"/>
                    </a:lnTo>
                    <a:lnTo>
                      <a:pt x="30" y="202"/>
                    </a:lnTo>
                    <a:lnTo>
                      <a:pt x="26" y="198"/>
                    </a:lnTo>
                    <a:lnTo>
                      <a:pt x="20" y="196"/>
                    </a:lnTo>
                    <a:lnTo>
                      <a:pt x="14" y="196"/>
                    </a:lnTo>
                    <a:lnTo>
                      <a:pt x="14" y="196"/>
                    </a:lnTo>
                    <a:lnTo>
                      <a:pt x="8" y="198"/>
                    </a:lnTo>
                    <a:lnTo>
                      <a:pt x="2" y="204"/>
                    </a:lnTo>
                    <a:lnTo>
                      <a:pt x="0" y="210"/>
                    </a:lnTo>
                    <a:lnTo>
                      <a:pt x="0" y="216"/>
                    </a:lnTo>
                    <a:lnTo>
                      <a:pt x="0" y="216"/>
                    </a:lnTo>
                    <a:lnTo>
                      <a:pt x="36" y="3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" name="Freeform 8"/>
              <p:cNvSpPr>
                <a:spLocks/>
              </p:cNvSpPr>
              <p:nvPr/>
            </p:nvSpPr>
            <p:spPr bwMode="auto">
              <a:xfrm>
                <a:off x="7110413" y="2384425"/>
                <a:ext cx="1022350" cy="1028700"/>
              </a:xfrm>
              <a:custGeom>
                <a:avLst/>
                <a:gdLst>
                  <a:gd name="T0" fmla="*/ 550 w 644"/>
                  <a:gd name="T1" fmla="*/ 426 h 648"/>
                  <a:gd name="T2" fmla="*/ 538 w 644"/>
                  <a:gd name="T3" fmla="*/ 422 h 648"/>
                  <a:gd name="T4" fmla="*/ 526 w 644"/>
                  <a:gd name="T5" fmla="*/ 426 h 648"/>
                  <a:gd name="T6" fmla="*/ 522 w 644"/>
                  <a:gd name="T7" fmla="*/ 432 h 648"/>
                  <a:gd name="T8" fmla="*/ 522 w 644"/>
                  <a:gd name="T9" fmla="*/ 444 h 648"/>
                  <a:gd name="T10" fmla="*/ 586 w 644"/>
                  <a:gd name="T11" fmla="*/ 510 h 648"/>
                  <a:gd name="T12" fmla="*/ 560 w 644"/>
                  <a:gd name="T13" fmla="*/ 512 h 648"/>
                  <a:gd name="T14" fmla="*/ 536 w 644"/>
                  <a:gd name="T15" fmla="*/ 512 h 648"/>
                  <a:gd name="T16" fmla="*/ 470 w 644"/>
                  <a:gd name="T17" fmla="*/ 508 h 648"/>
                  <a:gd name="T18" fmla="*/ 406 w 644"/>
                  <a:gd name="T19" fmla="*/ 496 h 648"/>
                  <a:gd name="T20" fmla="*/ 344 w 644"/>
                  <a:gd name="T21" fmla="*/ 474 h 648"/>
                  <a:gd name="T22" fmla="*/ 286 w 644"/>
                  <a:gd name="T23" fmla="*/ 446 h 648"/>
                  <a:gd name="T24" fmla="*/ 230 w 644"/>
                  <a:gd name="T25" fmla="*/ 410 h 648"/>
                  <a:gd name="T26" fmla="*/ 180 w 644"/>
                  <a:gd name="T27" fmla="*/ 366 h 648"/>
                  <a:gd name="T28" fmla="*/ 136 w 644"/>
                  <a:gd name="T29" fmla="*/ 314 h 648"/>
                  <a:gd name="T30" fmla="*/ 98 w 644"/>
                  <a:gd name="T31" fmla="*/ 256 h 648"/>
                  <a:gd name="T32" fmla="*/ 84 w 644"/>
                  <a:gd name="T33" fmla="*/ 228 h 648"/>
                  <a:gd name="T34" fmla="*/ 60 w 644"/>
                  <a:gd name="T35" fmla="*/ 168 h 648"/>
                  <a:gd name="T36" fmla="*/ 44 w 644"/>
                  <a:gd name="T37" fmla="*/ 108 h 648"/>
                  <a:gd name="T38" fmla="*/ 34 w 644"/>
                  <a:gd name="T39" fmla="*/ 48 h 648"/>
                  <a:gd name="T40" fmla="*/ 34 w 644"/>
                  <a:gd name="T41" fmla="*/ 16 h 648"/>
                  <a:gd name="T42" fmla="*/ 28 w 644"/>
                  <a:gd name="T43" fmla="*/ 4 h 648"/>
                  <a:gd name="T44" fmla="*/ 16 w 644"/>
                  <a:gd name="T45" fmla="*/ 0 h 648"/>
                  <a:gd name="T46" fmla="*/ 10 w 644"/>
                  <a:gd name="T47" fmla="*/ 2 h 648"/>
                  <a:gd name="T48" fmla="*/ 2 w 644"/>
                  <a:gd name="T49" fmla="*/ 10 h 648"/>
                  <a:gd name="T50" fmla="*/ 0 w 644"/>
                  <a:gd name="T51" fmla="*/ 16 h 648"/>
                  <a:gd name="T52" fmla="*/ 4 w 644"/>
                  <a:gd name="T53" fmla="*/ 82 h 648"/>
                  <a:gd name="T54" fmla="*/ 18 w 644"/>
                  <a:gd name="T55" fmla="*/ 148 h 648"/>
                  <a:gd name="T56" fmla="*/ 38 w 644"/>
                  <a:gd name="T57" fmla="*/ 210 h 648"/>
                  <a:gd name="T58" fmla="*/ 68 w 644"/>
                  <a:gd name="T59" fmla="*/ 272 h 648"/>
                  <a:gd name="T60" fmla="*/ 88 w 644"/>
                  <a:gd name="T61" fmla="*/ 304 h 648"/>
                  <a:gd name="T62" fmla="*/ 132 w 644"/>
                  <a:gd name="T63" fmla="*/ 362 h 648"/>
                  <a:gd name="T64" fmla="*/ 182 w 644"/>
                  <a:gd name="T65" fmla="*/ 414 h 648"/>
                  <a:gd name="T66" fmla="*/ 238 w 644"/>
                  <a:gd name="T67" fmla="*/ 456 h 648"/>
                  <a:gd name="T68" fmla="*/ 300 w 644"/>
                  <a:gd name="T69" fmla="*/ 492 h 648"/>
                  <a:gd name="T70" fmla="*/ 364 w 644"/>
                  <a:gd name="T71" fmla="*/ 518 h 648"/>
                  <a:gd name="T72" fmla="*/ 432 w 644"/>
                  <a:gd name="T73" fmla="*/ 536 h 648"/>
                  <a:gd name="T74" fmla="*/ 500 w 644"/>
                  <a:gd name="T75" fmla="*/ 544 h 648"/>
                  <a:gd name="T76" fmla="*/ 536 w 644"/>
                  <a:gd name="T77" fmla="*/ 546 h 648"/>
                  <a:gd name="T78" fmla="*/ 502 w 644"/>
                  <a:gd name="T79" fmla="*/ 618 h 648"/>
                  <a:gd name="T80" fmla="*/ 498 w 644"/>
                  <a:gd name="T81" fmla="*/ 624 h 648"/>
                  <a:gd name="T82" fmla="*/ 498 w 644"/>
                  <a:gd name="T83" fmla="*/ 636 h 648"/>
                  <a:gd name="T84" fmla="*/ 502 w 644"/>
                  <a:gd name="T85" fmla="*/ 642 h 648"/>
                  <a:gd name="T86" fmla="*/ 514 w 644"/>
                  <a:gd name="T87" fmla="*/ 648 h 648"/>
                  <a:gd name="T88" fmla="*/ 520 w 644"/>
                  <a:gd name="T89" fmla="*/ 646 h 648"/>
                  <a:gd name="T90" fmla="*/ 638 w 644"/>
                  <a:gd name="T91" fmla="*/ 540 h 648"/>
                  <a:gd name="T92" fmla="*/ 642 w 644"/>
                  <a:gd name="T93" fmla="*/ 534 h 648"/>
                  <a:gd name="T94" fmla="*/ 644 w 644"/>
                  <a:gd name="T95" fmla="*/ 528 h 648"/>
                  <a:gd name="T96" fmla="*/ 640 w 644"/>
                  <a:gd name="T97" fmla="*/ 516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4" h="648">
                    <a:moveTo>
                      <a:pt x="550" y="426"/>
                    </a:moveTo>
                    <a:lnTo>
                      <a:pt x="550" y="426"/>
                    </a:lnTo>
                    <a:lnTo>
                      <a:pt x="544" y="422"/>
                    </a:lnTo>
                    <a:lnTo>
                      <a:pt x="538" y="422"/>
                    </a:lnTo>
                    <a:lnTo>
                      <a:pt x="532" y="422"/>
                    </a:lnTo>
                    <a:lnTo>
                      <a:pt x="526" y="426"/>
                    </a:lnTo>
                    <a:lnTo>
                      <a:pt x="526" y="426"/>
                    </a:lnTo>
                    <a:lnTo>
                      <a:pt x="522" y="432"/>
                    </a:lnTo>
                    <a:lnTo>
                      <a:pt x="520" y="438"/>
                    </a:lnTo>
                    <a:lnTo>
                      <a:pt x="522" y="444"/>
                    </a:lnTo>
                    <a:lnTo>
                      <a:pt x="526" y="450"/>
                    </a:lnTo>
                    <a:lnTo>
                      <a:pt x="586" y="510"/>
                    </a:lnTo>
                    <a:lnTo>
                      <a:pt x="586" y="510"/>
                    </a:lnTo>
                    <a:lnTo>
                      <a:pt x="560" y="512"/>
                    </a:lnTo>
                    <a:lnTo>
                      <a:pt x="536" y="512"/>
                    </a:lnTo>
                    <a:lnTo>
                      <a:pt x="536" y="512"/>
                    </a:lnTo>
                    <a:lnTo>
                      <a:pt x="502" y="512"/>
                    </a:lnTo>
                    <a:lnTo>
                      <a:pt x="470" y="508"/>
                    </a:lnTo>
                    <a:lnTo>
                      <a:pt x="438" y="502"/>
                    </a:lnTo>
                    <a:lnTo>
                      <a:pt x="406" y="496"/>
                    </a:lnTo>
                    <a:lnTo>
                      <a:pt x="374" y="486"/>
                    </a:lnTo>
                    <a:lnTo>
                      <a:pt x="344" y="474"/>
                    </a:lnTo>
                    <a:lnTo>
                      <a:pt x="314" y="460"/>
                    </a:lnTo>
                    <a:lnTo>
                      <a:pt x="286" y="446"/>
                    </a:lnTo>
                    <a:lnTo>
                      <a:pt x="258" y="428"/>
                    </a:lnTo>
                    <a:lnTo>
                      <a:pt x="230" y="410"/>
                    </a:lnTo>
                    <a:lnTo>
                      <a:pt x="204" y="388"/>
                    </a:lnTo>
                    <a:lnTo>
                      <a:pt x="180" y="366"/>
                    </a:lnTo>
                    <a:lnTo>
                      <a:pt x="158" y="340"/>
                    </a:lnTo>
                    <a:lnTo>
                      <a:pt x="136" y="314"/>
                    </a:lnTo>
                    <a:lnTo>
                      <a:pt x="116" y="286"/>
                    </a:lnTo>
                    <a:lnTo>
                      <a:pt x="98" y="256"/>
                    </a:lnTo>
                    <a:lnTo>
                      <a:pt x="98" y="256"/>
                    </a:lnTo>
                    <a:lnTo>
                      <a:pt x="84" y="228"/>
                    </a:lnTo>
                    <a:lnTo>
                      <a:pt x="70" y="198"/>
                    </a:lnTo>
                    <a:lnTo>
                      <a:pt x="60" y="168"/>
                    </a:lnTo>
                    <a:lnTo>
                      <a:pt x="50" y="138"/>
                    </a:lnTo>
                    <a:lnTo>
                      <a:pt x="44" y="108"/>
                    </a:lnTo>
                    <a:lnTo>
                      <a:pt x="38" y="78"/>
                    </a:lnTo>
                    <a:lnTo>
                      <a:pt x="34" y="48"/>
                    </a:lnTo>
                    <a:lnTo>
                      <a:pt x="34" y="16"/>
                    </a:lnTo>
                    <a:lnTo>
                      <a:pt x="34" y="16"/>
                    </a:lnTo>
                    <a:lnTo>
                      <a:pt x="32" y="10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50"/>
                    </a:lnTo>
                    <a:lnTo>
                      <a:pt x="4" y="82"/>
                    </a:lnTo>
                    <a:lnTo>
                      <a:pt x="10" y="114"/>
                    </a:lnTo>
                    <a:lnTo>
                      <a:pt x="18" y="148"/>
                    </a:lnTo>
                    <a:lnTo>
                      <a:pt x="28" y="180"/>
                    </a:lnTo>
                    <a:lnTo>
                      <a:pt x="38" y="210"/>
                    </a:lnTo>
                    <a:lnTo>
                      <a:pt x="52" y="242"/>
                    </a:lnTo>
                    <a:lnTo>
                      <a:pt x="68" y="272"/>
                    </a:lnTo>
                    <a:lnTo>
                      <a:pt x="68" y="272"/>
                    </a:lnTo>
                    <a:lnTo>
                      <a:pt x="88" y="304"/>
                    </a:lnTo>
                    <a:lnTo>
                      <a:pt x="110" y="334"/>
                    </a:lnTo>
                    <a:lnTo>
                      <a:pt x="132" y="362"/>
                    </a:lnTo>
                    <a:lnTo>
                      <a:pt x="156" y="390"/>
                    </a:lnTo>
                    <a:lnTo>
                      <a:pt x="182" y="414"/>
                    </a:lnTo>
                    <a:lnTo>
                      <a:pt x="210" y="436"/>
                    </a:lnTo>
                    <a:lnTo>
                      <a:pt x="238" y="456"/>
                    </a:lnTo>
                    <a:lnTo>
                      <a:pt x="268" y="474"/>
                    </a:lnTo>
                    <a:lnTo>
                      <a:pt x="300" y="492"/>
                    </a:lnTo>
                    <a:lnTo>
                      <a:pt x="332" y="506"/>
                    </a:lnTo>
                    <a:lnTo>
                      <a:pt x="364" y="518"/>
                    </a:lnTo>
                    <a:lnTo>
                      <a:pt x="398" y="528"/>
                    </a:lnTo>
                    <a:lnTo>
                      <a:pt x="432" y="536"/>
                    </a:lnTo>
                    <a:lnTo>
                      <a:pt x="466" y="542"/>
                    </a:lnTo>
                    <a:lnTo>
                      <a:pt x="500" y="544"/>
                    </a:lnTo>
                    <a:lnTo>
                      <a:pt x="536" y="546"/>
                    </a:lnTo>
                    <a:lnTo>
                      <a:pt x="536" y="546"/>
                    </a:lnTo>
                    <a:lnTo>
                      <a:pt x="584" y="544"/>
                    </a:lnTo>
                    <a:lnTo>
                      <a:pt x="502" y="618"/>
                    </a:lnTo>
                    <a:lnTo>
                      <a:pt x="502" y="618"/>
                    </a:lnTo>
                    <a:lnTo>
                      <a:pt x="498" y="624"/>
                    </a:lnTo>
                    <a:lnTo>
                      <a:pt x="496" y="630"/>
                    </a:lnTo>
                    <a:lnTo>
                      <a:pt x="498" y="636"/>
                    </a:lnTo>
                    <a:lnTo>
                      <a:pt x="502" y="642"/>
                    </a:lnTo>
                    <a:lnTo>
                      <a:pt x="502" y="642"/>
                    </a:lnTo>
                    <a:lnTo>
                      <a:pt x="506" y="646"/>
                    </a:lnTo>
                    <a:lnTo>
                      <a:pt x="514" y="648"/>
                    </a:lnTo>
                    <a:lnTo>
                      <a:pt x="514" y="648"/>
                    </a:lnTo>
                    <a:lnTo>
                      <a:pt x="520" y="646"/>
                    </a:lnTo>
                    <a:lnTo>
                      <a:pt x="524" y="644"/>
                    </a:lnTo>
                    <a:lnTo>
                      <a:pt x="638" y="540"/>
                    </a:lnTo>
                    <a:lnTo>
                      <a:pt x="638" y="540"/>
                    </a:lnTo>
                    <a:lnTo>
                      <a:pt x="642" y="534"/>
                    </a:lnTo>
                    <a:lnTo>
                      <a:pt x="644" y="528"/>
                    </a:lnTo>
                    <a:lnTo>
                      <a:pt x="644" y="528"/>
                    </a:lnTo>
                    <a:lnTo>
                      <a:pt x="642" y="520"/>
                    </a:lnTo>
                    <a:lnTo>
                      <a:pt x="640" y="516"/>
                    </a:lnTo>
                    <a:lnTo>
                      <a:pt x="550" y="4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" name="Freeform 9"/>
              <p:cNvSpPr>
                <a:spLocks/>
              </p:cNvSpPr>
              <p:nvPr/>
            </p:nvSpPr>
            <p:spPr bwMode="auto">
              <a:xfrm>
                <a:off x="8552654" y="1750313"/>
                <a:ext cx="498475" cy="1298575"/>
              </a:xfrm>
              <a:custGeom>
                <a:avLst/>
                <a:gdLst>
                  <a:gd name="T0" fmla="*/ 302 w 314"/>
                  <a:gd name="T1" fmla="*/ 48 h 818"/>
                  <a:gd name="T2" fmla="*/ 156 w 314"/>
                  <a:gd name="T3" fmla="*/ 0 h 818"/>
                  <a:gd name="T4" fmla="*/ 142 w 314"/>
                  <a:gd name="T5" fmla="*/ 2 h 818"/>
                  <a:gd name="T6" fmla="*/ 138 w 314"/>
                  <a:gd name="T7" fmla="*/ 8 h 818"/>
                  <a:gd name="T8" fmla="*/ 108 w 314"/>
                  <a:gd name="T9" fmla="*/ 130 h 818"/>
                  <a:gd name="T10" fmla="*/ 108 w 314"/>
                  <a:gd name="T11" fmla="*/ 136 h 818"/>
                  <a:gd name="T12" fmla="*/ 116 w 314"/>
                  <a:gd name="T13" fmla="*/ 146 h 818"/>
                  <a:gd name="T14" fmla="*/ 122 w 314"/>
                  <a:gd name="T15" fmla="*/ 150 h 818"/>
                  <a:gd name="T16" fmla="*/ 126 w 314"/>
                  <a:gd name="T17" fmla="*/ 150 h 818"/>
                  <a:gd name="T18" fmla="*/ 136 w 314"/>
                  <a:gd name="T19" fmla="*/ 146 h 818"/>
                  <a:gd name="T20" fmla="*/ 142 w 314"/>
                  <a:gd name="T21" fmla="*/ 136 h 818"/>
                  <a:gd name="T22" fmla="*/ 158 w 314"/>
                  <a:gd name="T23" fmla="*/ 64 h 818"/>
                  <a:gd name="T24" fmla="*/ 198 w 314"/>
                  <a:gd name="T25" fmla="*/ 130 h 818"/>
                  <a:gd name="T26" fmla="*/ 228 w 314"/>
                  <a:gd name="T27" fmla="*/ 204 h 818"/>
                  <a:gd name="T28" fmla="*/ 246 w 314"/>
                  <a:gd name="T29" fmla="*/ 278 h 818"/>
                  <a:gd name="T30" fmla="*/ 252 w 314"/>
                  <a:gd name="T31" fmla="*/ 356 h 818"/>
                  <a:gd name="T32" fmla="*/ 250 w 314"/>
                  <a:gd name="T33" fmla="*/ 390 h 818"/>
                  <a:gd name="T34" fmla="*/ 242 w 314"/>
                  <a:gd name="T35" fmla="*/ 454 h 818"/>
                  <a:gd name="T36" fmla="*/ 224 w 314"/>
                  <a:gd name="T37" fmla="*/ 518 h 818"/>
                  <a:gd name="T38" fmla="*/ 198 w 314"/>
                  <a:gd name="T39" fmla="*/ 580 h 818"/>
                  <a:gd name="T40" fmla="*/ 182 w 314"/>
                  <a:gd name="T41" fmla="*/ 610 h 818"/>
                  <a:gd name="T42" fmla="*/ 146 w 314"/>
                  <a:gd name="T43" fmla="*/ 664 h 818"/>
                  <a:gd name="T44" fmla="*/ 104 w 314"/>
                  <a:gd name="T45" fmla="*/ 712 h 818"/>
                  <a:gd name="T46" fmla="*/ 58 w 314"/>
                  <a:gd name="T47" fmla="*/ 752 h 818"/>
                  <a:gd name="T48" fmla="*/ 8 w 314"/>
                  <a:gd name="T49" fmla="*/ 786 h 818"/>
                  <a:gd name="T50" fmla="*/ 2 w 314"/>
                  <a:gd name="T51" fmla="*/ 792 h 818"/>
                  <a:gd name="T52" fmla="*/ 0 w 314"/>
                  <a:gd name="T53" fmla="*/ 804 h 818"/>
                  <a:gd name="T54" fmla="*/ 2 w 314"/>
                  <a:gd name="T55" fmla="*/ 810 h 818"/>
                  <a:gd name="T56" fmla="*/ 16 w 314"/>
                  <a:gd name="T57" fmla="*/ 818 h 818"/>
                  <a:gd name="T58" fmla="*/ 20 w 314"/>
                  <a:gd name="T59" fmla="*/ 818 h 818"/>
                  <a:gd name="T60" fmla="*/ 24 w 314"/>
                  <a:gd name="T61" fmla="*/ 816 h 818"/>
                  <a:gd name="T62" fmla="*/ 78 w 314"/>
                  <a:gd name="T63" fmla="*/ 778 h 818"/>
                  <a:gd name="T64" fmla="*/ 128 w 314"/>
                  <a:gd name="T65" fmla="*/ 736 h 818"/>
                  <a:gd name="T66" fmla="*/ 172 w 314"/>
                  <a:gd name="T67" fmla="*/ 684 h 818"/>
                  <a:gd name="T68" fmla="*/ 212 w 314"/>
                  <a:gd name="T69" fmla="*/ 628 h 818"/>
                  <a:gd name="T70" fmla="*/ 228 w 314"/>
                  <a:gd name="T71" fmla="*/ 596 h 818"/>
                  <a:gd name="T72" fmla="*/ 256 w 314"/>
                  <a:gd name="T73" fmla="*/ 528 h 818"/>
                  <a:gd name="T74" fmla="*/ 276 w 314"/>
                  <a:gd name="T75" fmla="*/ 460 h 818"/>
                  <a:gd name="T76" fmla="*/ 284 w 314"/>
                  <a:gd name="T77" fmla="*/ 392 h 818"/>
                  <a:gd name="T78" fmla="*/ 286 w 314"/>
                  <a:gd name="T79" fmla="*/ 356 h 818"/>
                  <a:gd name="T80" fmla="*/ 278 w 314"/>
                  <a:gd name="T81" fmla="*/ 274 h 818"/>
                  <a:gd name="T82" fmla="*/ 260 w 314"/>
                  <a:gd name="T83" fmla="*/ 194 h 818"/>
                  <a:gd name="T84" fmla="*/ 228 w 314"/>
                  <a:gd name="T85" fmla="*/ 118 h 818"/>
                  <a:gd name="T86" fmla="*/ 186 w 314"/>
                  <a:gd name="T87" fmla="*/ 46 h 818"/>
                  <a:gd name="T88" fmla="*/ 292 w 314"/>
                  <a:gd name="T89" fmla="*/ 80 h 818"/>
                  <a:gd name="T90" fmla="*/ 306 w 314"/>
                  <a:gd name="T91" fmla="*/ 78 h 818"/>
                  <a:gd name="T92" fmla="*/ 314 w 314"/>
                  <a:gd name="T93" fmla="*/ 68 h 818"/>
                  <a:gd name="T94" fmla="*/ 314 w 314"/>
                  <a:gd name="T95" fmla="*/ 62 h 818"/>
                  <a:gd name="T96" fmla="*/ 308 w 314"/>
                  <a:gd name="T97" fmla="*/ 50 h 818"/>
                  <a:gd name="T98" fmla="*/ 302 w 314"/>
                  <a:gd name="T99" fmla="*/ 48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14" h="818">
                    <a:moveTo>
                      <a:pt x="302" y="48"/>
                    </a:moveTo>
                    <a:lnTo>
                      <a:pt x="302" y="48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148" y="0"/>
                    </a:lnTo>
                    <a:lnTo>
                      <a:pt x="142" y="2"/>
                    </a:lnTo>
                    <a:lnTo>
                      <a:pt x="142" y="2"/>
                    </a:lnTo>
                    <a:lnTo>
                      <a:pt x="138" y="8"/>
                    </a:lnTo>
                    <a:lnTo>
                      <a:pt x="134" y="14"/>
                    </a:lnTo>
                    <a:lnTo>
                      <a:pt x="108" y="130"/>
                    </a:lnTo>
                    <a:lnTo>
                      <a:pt x="108" y="130"/>
                    </a:lnTo>
                    <a:lnTo>
                      <a:pt x="108" y="136"/>
                    </a:lnTo>
                    <a:lnTo>
                      <a:pt x="112" y="142"/>
                    </a:lnTo>
                    <a:lnTo>
                      <a:pt x="116" y="146"/>
                    </a:lnTo>
                    <a:lnTo>
                      <a:pt x="122" y="150"/>
                    </a:lnTo>
                    <a:lnTo>
                      <a:pt x="122" y="150"/>
                    </a:lnTo>
                    <a:lnTo>
                      <a:pt x="126" y="150"/>
                    </a:lnTo>
                    <a:lnTo>
                      <a:pt x="126" y="150"/>
                    </a:lnTo>
                    <a:lnTo>
                      <a:pt x="130" y="148"/>
                    </a:lnTo>
                    <a:lnTo>
                      <a:pt x="136" y="146"/>
                    </a:lnTo>
                    <a:lnTo>
                      <a:pt x="140" y="142"/>
                    </a:lnTo>
                    <a:lnTo>
                      <a:pt x="142" y="136"/>
                    </a:lnTo>
                    <a:lnTo>
                      <a:pt x="158" y="64"/>
                    </a:lnTo>
                    <a:lnTo>
                      <a:pt x="158" y="64"/>
                    </a:lnTo>
                    <a:lnTo>
                      <a:pt x="180" y="96"/>
                    </a:lnTo>
                    <a:lnTo>
                      <a:pt x="198" y="130"/>
                    </a:lnTo>
                    <a:lnTo>
                      <a:pt x="214" y="166"/>
                    </a:lnTo>
                    <a:lnTo>
                      <a:pt x="228" y="204"/>
                    </a:lnTo>
                    <a:lnTo>
                      <a:pt x="238" y="240"/>
                    </a:lnTo>
                    <a:lnTo>
                      <a:pt x="246" y="278"/>
                    </a:lnTo>
                    <a:lnTo>
                      <a:pt x="250" y="318"/>
                    </a:lnTo>
                    <a:lnTo>
                      <a:pt x="252" y="356"/>
                    </a:lnTo>
                    <a:lnTo>
                      <a:pt x="252" y="356"/>
                    </a:lnTo>
                    <a:lnTo>
                      <a:pt x="250" y="390"/>
                    </a:lnTo>
                    <a:lnTo>
                      <a:pt x="248" y="422"/>
                    </a:lnTo>
                    <a:lnTo>
                      <a:pt x="242" y="454"/>
                    </a:lnTo>
                    <a:lnTo>
                      <a:pt x="234" y="486"/>
                    </a:lnTo>
                    <a:lnTo>
                      <a:pt x="224" y="518"/>
                    </a:lnTo>
                    <a:lnTo>
                      <a:pt x="212" y="550"/>
                    </a:lnTo>
                    <a:lnTo>
                      <a:pt x="198" y="580"/>
                    </a:lnTo>
                    <a:lnTo>
                      <a:pt x="182" y="610"/>
                    </a:lnTo>
                    <a:lnTo>
                      <a:pt x="182" y="610"/>
                    </a:lnTo>
                    <a:lnTo>
                      <a:pt x="164" y="638"/>
                    </a:lnTo>
                    <a:lnTo>
                      <a:pt x="146" y="664"/>
                    </a:lnTo>
                    <a:lnTo>
                      <a:pt x="126" y="688"/>
                    </a:lnTo>
                    <a:lnTo>
                      <a:pt x="104" y="712"/>
                    </a:lnTo>
                    <a:lnTo>
                      <a:pt x="82" y="732"/>
                    </a:lnTo>
                    <a:lnTo>
                      <a:pt x="58" y="752"/>
                    </a:lnTo>
                    <a:lnTo>
                      <a:pt x="32" y="770"/>
                    </a:lnTo>
                    <a:lnTo>
                      <a:pt x="8" y="786"/>
                    </a:lnTo>
                    <a:lnTo>
                      <a:pt x="8" y="786"/>
                    </a:lnTo>
                    <a:lnTo>
                      <a:pt x="2" y="792"/>
                    </a:lnTo>
                    <a:lnTo>
                      <a:pt x="0" y="798"/>
                    </a:lnTo>
                    <a:lnTo>
                      <a:pt x="0" y="804"/>
                    </a:lnTo>
                    <a:lnTo>
                      <a:pt x="2" y="810"/>
                    </a:lnTo>
                    <a:lnTo>
                      <a:pt x="2" y="810"/>
                    </a:lnTo>
                    <a:lnTo>
                      <a:pt x="8" y="816"/>
                    </a:lnTo>
                    <a:lnTo>
                      <a:pt x="16" y="818"/>
                    </a:lnTo>
                    <a:lnTo>
                      <a:pt x="16" y="818"/>
                    </a:lnTo>
                    <a:lnTo>
                      <a:pt x="20" y="818"/>
                    </a:lnTo>
                    <a:lnTo>
                      <a:pt x="24" y="816"/>
                    </a:lnTo>
                    <a:lnTo>
                      <a:pt x="24" y="816"/>
                    </a:lnTo>
                    <a:lnTo>
                      <a:pt x="52" y="798"/>
                    </a:lnTo>
                    <a:lnTo>
                      <a:pt x="78" y="778"/>
                    </a:lnTo>
                    <a:lnTo>
                      <a:pt x="104" y="758"/>
                    </a:lnTo>
                    <a:lnTo>
                      <a:pt x="128" y="736"/>
                    </a:lnTo>
                    <a:lnTo>
                      <a:pt x="150" y="710"/>
                    </a:lnTo>
                    <a:lnTo>
                      <a:pt x="172" y="684"/>
                    </a:lnTo>
                    <a:lnTo>
                      <a:pt x="192" y="658"/>
                    </a:lnTo>
                    <a:lnTo>
                      <a:pt x="212" y="628"/>
                    </a:lnTo>
                    <a:lnTo>
                      <a:pt x="212" y="628"/>
                    </a:lnTo>
                    <a:lnTo>
                      <a:pt x="228" y="596"/>
                    </a:lnTo>
                    <a:lnTo>
                      <a:pt x="244" y="562"/>
                    </a:lnTo>
                    <a:lnTo>
                      <a:pt x="256" y="528"/>
                    </a:lnTo>
                    <a:lnTo>
                      <a:pt x="268" y="494"/>
                    </a:lnTo>
                    <a:lnTo>
                      <a:pt x="276" y="460"/>
                    </a:lnTo>
                    <a:lnTo>
                      <a:pt x="280" y="426"/>
                    </a:lnTo>
                    <a:lnTo>
                      <a:pt x="284" y="392"/>
                    </a:lnTo>
                    <a:lnTo>
                      <a:pt x="286" y="356"/>
                    </a:lnTo>
                    <a:lnTo>
                      <a:pt x="286" y="356"/>
                    </a:lnTo>
                    <a:lnTo>
                      <a:pt x="284" y="316"/>
                    </a:lnTo>
                    <a:lnTo>
                      <a:pt x="278" y="274"/>
                    </a:lnTo>
                    <a:lnTo>
                      <a:pt x="270" y="234"/>
                    </a:lnTo>
                    <a:lnTo>
                      <a:pt x="260" y="194"/>
                    </a:lnTo>
                    <a:lnTo>
                      <a:pt x="246" y="154"/>
                    </a:lnTo>
                    <a:lnTo>
                      <a:pt x="228" y="118"/>
                    </a:lnTo>
                    <a:lnTo>
                      <a:pt x="208" y="80"/>
                    </a:lnTo>
                    <a:lnTo>
                      <a:pt x="186" y="46"/>
                    </a:lnTo>
                    <a:lnTo>
                      <a:pt x="292" y="80"/>
                    </a:lnTo>
                    <a:lnTo>
                      <a:pt x="292" y="80"/>
                    </a:lnTo>
                    <a:lnTo>
                      <a:pt x="300" y="80"/>
                    </a:lnTo>
                    <a:lnTo>
                      <a:pt x="306" y="78"/>
                    </a:lnTo>
                    <a:lnTo>
                      <a:pt x="310" y="74"/>
                    </a:lnTo>
                    <a:lnTo>
                      <a:pt x="314" y="68"/>
                    </a:lnTo>
                    <a:lnTo>
                      <a:pt x="314" y="68"/>
                    </a:lnTo>
                    <a:lnTo>
                      <a:pt x="314" y="62"/>
                    </a:lnTo>
                    <a:lnTo>
                      <a:pt x="312" y="56"/>
                    </a:lnTo>
                    <a:lnTo>
                      <a:pt x="308" y="50"/>
                    </a:lnTo>
                    <a:lnTo>
                      <a:pt x="302" y="48"/>
                    </a:lnTo>
                    <a:lnTo>
                      <a:pt x="302" y="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" name="Oval 1"/>
            <p:cNvSpPr/>
            <p:nvPr/>
          </p:nvSpPr>
          <p:spPr>
            <a:xfrm>
              <a:off x="5014118" y="1371600"/>
              <a:ext cx="2529682" cy="1766888"/>
            </a:xfrm>
            <a:prstGeom prst="ellipse">
              <a:avLst/>
            </a:prstGeom>
            <a:solidFill>
              <a:srgbClr val="CE7124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Empowerment</a:t>
              </a:r>
              <a:endPara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074606" y="4564931"/>
              <a:ext cx="2529682" cy="1766888"/>
            </a:xfrm>
            <a:prstGeom prst="ellipse">
              <a:avLst/>
            </a:prstGeom>
            <a:solidFill>
              <a:srgbClr val="4F81BD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Enhanced </a:t>
              </a:r>
              <a:r>
                <a:rPr lang="en-US" sz="20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Self-Management Skills</a:t>
              </a:r>
              <a:endPara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590565" y="2250089"/>
              <a:ext cx="2529682" cy="1766888"/>
            </a:xfrm>
            <a:prstGeom prst="ellipse">
              <a:avLst/>
            </a:prstGeom>
            <a:solidFill>
              <a:srgbClr val="8EB149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Increased Sense of </a:t>
              </a:r>
              <a:br>
                <a:rPr lang="en-US" sz="20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20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Self-Efficacy</a:t>
              </a:r>
              <a:endPara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553200" y="3503474"/>
            <a:ext cx="26670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 smtClean="0">
                <a:solidFill>
                  <a:srgbClr val="31546F"/>
                </a:solidFill>
                <a:latin typeface="Helvetica Light"/>
                <a:cs typeface="Helvetica Light"/>
              </a:rPr>
              <a:t>“Increased self-efficacy allows citizens to view disease, stress and symptoms differently, giving more opportunities for effective self-management”</a:t>
            </a:r>
            <a:endParaRPr lang="en-US" sz="1800" dirty="0">
              <a:solidFill>
                <a:srgbClr val="31546F"/>
              </a:solidFill>
              <a:latin typeface="Helvetica Light"/>
              <a:cs typeface="Helvetica 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04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Issues</a:t>
            </a:r>
            <a:r>
              <a:rPr lang="da-DK" dirty="0" smtClean="0"/>
              <a:t> to </a:t>
            </a:r>
            <a:r>
              <a:rPr lang="da-DK" dirty="0" err="1" smtClean="0"/>
              <a:t>diskuss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600" b="1" dirty="0"/>
              <a:t>How can you continue to develop the National Centre of </a:t>
            </a:r>
            <a:r>
              <a:rPr lang="en-GB" sz="3600" b="1" dirty="0" smtClean="0"/>
              <a:t>competence </a:t>
            </a:r>
            <a:r>
              <a:rPr lang="en-GB" sz="3600" b="1" dirty="0"/>
              <a:t>and what will the education programme look like going forward?</a:t>
            </a:r>
            <a:endParaRPr lang="da-DK" sz="3600" dirty="0"/>
          </a:p>
          <a:p>
            <a:endParaRPr lang="da-DK" sz="3600" dirty="0"/>
          </a:p>
        </p:txBody>
      </p:sp>
    </p:spTree>
    <p:extLst>
      <p:ext uri="{BB962C8B-B14F-4D97-AF65-F5344CB8AC3E}">
        <p14:creationId xmlns:p14="http://schemas.microsoft.com/office/powerpoint/2010/main" val="370624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Autonomy</a:t>
            </a:r>
            <a:r>
              <a:rPr lang="en-US" dirty="0"/>
              <a:t> </a:t>
            </a:r>
            <a:r>
              <a:rPr lang="en-US" dirty="0" smtClean="0"/>
              <a:t>&amp; Competence </a:t>
            </a:r>
            <a:endParaRPr lang="en-US" baseline="30000" dirty="0"/>
          </a:p>
        </p:txBody>
      </p:sp>
      <p:sp>
        <p:nvSpPr>
          <p:cNvPr id="22546" name="Rectangle 7"/>
          <p:cNvSpPr>
            <a:spLocks noChangeArrowheads="1"/>
          </p:cNvSpPr>
          <p:nvPr/>
        </p:nvSpPr>
        <p:spPr bwMode="auto">
          <a:xfrm>
            <a:off x="951766" y="2209800"/>
            <a:ext cx="3575304" cy="266700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vert="horz" lIns="182880" tIns="91440" rIns="91440" bIns="91440" rtlCol="0">
            <a:noAutofit/>
          </a:bodyPr>
          <a:lstStyle/>
          <a:p>
            <a:pPr algn="ctr">
              <a:spcBef>
                <a:spcPts val="600"/>
              </a:spcBef>
              <a:buClr>
                <a:srgbClr val="E9CF11"/>
              </a:buClr>
            </a:pPr>
            <a:r>
              <a:rPr lang="en-US" sz="1800" b="1" dirty="0" smtClean="0">
                <a:solidFill>
                  <a:srgbClr val="31546F"/>
                </a:solidFill>
                <a:latin typeface="Helvetica"/>
                <a:cs typeface="Helvetica"/>
              </a:rPr>
              <a:t>Do </a:t>
            </a:r>
            <a:r>
              <a:rPr lang="en-US" sz="3200" b="1" dirty="0" smtClean="0">
                <a:solidFill>
                  <a:srgbClr val="31546F"/>
                </a:solidFill>
                <a:latin typeface="Helvetica"/>
                <a:cs typeface="Helvetica"/>
              </a:rPr>
              <a:t>More </a:t>
            </a:r>
            <a:r>
              <a:rPr lang="en-US" sz="1800" b="1" dirty="0" smtClean="0">
                <a:solidFill>
                  <a:srgbClr val="31546F"/>
                </a:solidFill>
                <a:latin typeface="Helvetica"/>
                <a:cs typeface="Helvetica"/>
              </a:rPr>
              <a:t>of These</a:t>
            </a:r>
          </a:p>
          <a:p>
            <a:pPr marL="342900" indent="-342900">
              <a:spcBef>
                <a:spcPts val="600"/>
              </a:spcBef>
              <a:buFont typeface="Wingdings" charset="2"/>
              <a:buChar char="§"/>
            </a:pPr>
            <a:r>
              <a:rPr lang="en-US" sz="1800" dirty="0" smtClean="0">
                <a:solidFill>
                  <a:srgbClr val="31546F"/>
                </a:solidFill>
                <a:latin typeface="Helvetica Light"/>
                <a:cs typeface="Helvetica Light"/>
              </a:rPr>
              <a:t>Support citizen to explore resistances and barriers</a:t>
            </a:r>
            <a:endParaRPr lang="en-US" sz="1800" dirty="0">
              <a:solidFill>
                <a:srgbClr val="31546F"/>
              </a:solidFill>
              <a:latin typeface="Helvetica Light"/>
              <a:cs typeface="Helvetica Light"/>
            </a:endParaRPr>
          </a:p>
          <a:p>
            <a:pPr marL="342900" indent="-342900">
              <a:spcBef>
                <a:spcPts val="600"/>
              </a:spcBef>
              <a:buFont typeface="Wingdings" charset="2"/>
              <a:buChar char="§"/>
            </a:pPr>
            <a:r>
              <a:rPr lang="en-US" sz="1800" dirty="0" smtClean="0">
                <a:solidFill>
                  <a:srgbClr val="31546F"/>
                </a:solidFill>
                <a:latin typeface="Helvetica Light"/>
                <a:cs typeface="Helvetica Light"/>
              </a:rPr>
              <a:t>Give feedback</a:t>
            </a:r>
          </a:p>
          <a:p>
            <a:pPr marL="342900" indent="-342900">
              <a:spcBef>
                <a:spcPts val="600"/>
              </a:spcBef>
              <a:buFont typeface="Wingdings" charset="2"/>
              <a:buChar char="§"/>
            </a:pPr>
            <a:r>
              <a:rPr lang="en-US" sz="1800" dirty="0" smtClean="0">
                <a:solidFill>
                  <a:srgbClr val="31546F"/>
                </a:solidFill>
                <a:latin typeface="Helvetica Light"/>
                <a:cs typeface="Helvetica Light"/>
              </a:rPr>
              <a:t>Compliment mastery, skill</a:t>
            </a:r>
          </a:p>
          <a:p>
            <a:pPr marL="342900" indent="-342900">
              <a:spcBef>
                <a:spcPts val="600"/>
              </a:spcBef>
              <a:buFont typeface="Wingdings" charset="2"/>
              <a:buChar char="§"/>
            </a:pPr>
            <a:r>
              <a:rPr lang="en-US" sz="1800" dirty="0" smtClean="0">
                <a:solidFill>
                  <a:srgbClr val="31546F"/>
                </a:solidFill>
                <a:latin typeface="Helvetica Light"/>
                <a:cs typeface="Helvetica Light"/>
              </a:rPr>
              <a:t>Provide respectful, caring encounters </a:t>
            </a:r>
            <a:endParaRPr lang="en-US" sz="1800" dirty="0">
              <a:solidFill>
                <a:srgbClr val="31546F"/>
              </a:solidFill>
              <a:latin typeface="Helvetica Light"/>
              <a:cs typeface="Helvetica Light"/>
            </a:endParaRPr>
          </a:p>
        </p:txBody>
      </p:sp>
      <p:sp>
        <p:nvSpPr>
          <p:cNvPr id="22543" name="Rectangle 11"/>
          <p:cNvSpPr>
            <a:spLocks noChangeArrowheads="1"/>
          </p:cNvSpPr>
          <p:nvPr/>
        </p:nvSpPr>
        <p:spPr bwMode="auto">
          <a:xfrm>
            <a:off x="4641370" y="2209801"/>
            <a:ext cx="3573463" cy="2666999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vert="horz" lIns="182880" tIns="91440" rIns="91440" bIns="91440" rtlCol="0">
            <a:noAutofit/>
          </a:bodyPr>
          <a:lstStyle/>
          <a:p>
            <a:pPr algn="ctr">
              <a:spcBef>
                <a:spcPts val="600"/>
              </a:spcBef>
              <a:buClr>
                <a:srgbClr val="E9CF11"/>
              </a:buClr>
            </a:pPr>
            <a:r>
              <a:rPr lang="en-US" b="1" dirty="0">
                <a:solidFill>
                  <a:srgbClr val="31546F"/>
                </a:solidFill>
                <a:latin typeface="Helvetica"/>
                <a:cs typeface="Helvetica"/>
              </a:rPr>
              <a:t>Do </a:t>
            </a:r>
            <a:r>
              <a:rPr lang="en-US" sz="1400" b="1" dirty="0" smtClean="0">
                <a:solidFill>
                  <a:srgbClr val="31546F"/>
                </a:solidFill>
                <a:latin typeface="Helvetica"/>
                <a:cs typeface="Helvetica"/>
              </a:rPr>
              <a:t>Less</a:t>
            </a:r>
            <a:r>
              <a:rPr lang="en-US" sz="3200" b="1" dirty="0" smtClean="0">
                <a:solidFill>
                  <a:srgbClr val="31546F"/>
                </a:solidFill>
                <a:latin typeface="Helvetica"/>
                <a:cs typeface="Helvetica"/>
              </a:rPr>
              <a:t> </a:t>
            </a:r>
            <a:r>
              <a:rPr lang="en-US" b="1" dirty="0">
                <a:solidFill>
                  <a:srgbClr val="31546F"/>
                </a:solidFill>
                <a:latin typeface="Helvetica"/>
                <a:cs typeface="Helvetica"/>
              </a:rPr>
              <a:t>of These</a:t>
            </a:r>
          </a:p>
          <a:p>
            <a:pPr marL="342900" indent="-342900">
              <a:spcBef>
                <a:spcPts val="600"/>
              </a:spcBef>
              <a:buFont typeface="Wingdings" charset="2"/>
              <a:buChar char="§"/>
            </a:pPr>
            <a:r>
              <a:rPr lang="en-US" sz="1800" dirty="0" smtClean="0">
                <a:solidFill>
                  <a:srgbClr val="31546F"/>
                </a:solidFill>
                <a:latin typeface="Helvetica Light"/>
                <a:cs typeface="Helvetica Light"/>
              </a:rPr>
              <a:t>Suggesting incentives </a:t>
            </a:r>
          </a:p>
          <a:p>
            <a:pPr marL="342900" indent="-342900">
              <a:spcBef>
                <a:spcPts val="600"/>
              </a:spcBef>
              <a:buFont typeface="Wingdings" charset="2"/>
              <a:buChar char="§"/>
            </a:pPr>
            <a:r>
              <a:rPr lang="en-US" sz="1800" dirty="0" smtClean="0">
                <a:solidFill>
                  <a:srgbClr val="31546F"/>
                </a:solidFill>
                <a:latin typeface="Helvetica Light"/>
                <a:cs typeface="Helvetica Light"/>
              </a:rPr>
              <a:t>Motivating through authority</a:t>
            </a:r>
          </a:p>
          <a:p>
            <a:pPr marL="342900" indent="-342900">
              <a:spcBef>
                <a:spcPts val="600"/>
              </a:spcBef>
              <a:buFont typeface="Wingdings" charset="2"/>
              <a:buChar char="§"/>
            </a:pPr>
            <a:r>
              <a:rPr lang="en-US" sz="1800" dirty="0" smtClean="0">
                <a:solidFill>
                  <a:srgbClr val="31546F"/>
                </a:solidFill>
                <a:latin typeface="Helvetica Light"/>
                <a:cs typeface="Helvetica Light"/>
              </a:rPr>
              <a:t>Showing disapproval</a:t>
            </a:r>
          </a:p>
          <a:p>
            <a:pPr marL="342900" indent="-342900">
              <a:spcBef>
                <a:spcPts val="600"/>
              </a:spcBef>
              <a:buFont typeface="Wingdings" charset="2"/>
              <a:buChar char="§"/>
            </a:pPr>
            <a:r>
              <a:rPr lang="en-US" sz="1800" dirty="0" smtClean="0">
                <a:solidFill>
                  <a:srgbClr val="31546F"/>
                </a:solidFill>
                <a:latin typeface="Helvetica Light"/>
                <a:cs typeface="Helvetica Light"/>
              </a:rPr>
              <a:t>Over-challenging the citizen beyond current capacity</a:t>
            </a:r>
          </a:p>
          <a:p>
            <a:pPr marL="342900" indent="-342900"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l"/>
            </a:pPr>
            <a:endParaRPr lang="en-US" sz="1800" dirty="0" smtClean="0">
              <a:cs typeface="Arial" pitchFamily="34" charset="0"/>
            </a:endParaRPr>
          </a:p>
          <a:p>
            <a:pPr marL="342900" indent="-342900"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l"/>
            </a:pPr>
            <a:endParaRPr lang="en-US" sz="1800" dirty="0"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18932" y="4953000"/>
            <a:ext cx="72630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GB" sz="2000" b="1" dirty="0" smtClean="0">
                <a:solidFill>
                  <a:srgbClr val="31546F"/>
                </a:solidFill>
                <a:latin typeface="Helvetica"/>
                <a:cs typeface="Helvetica"/>
              </a:rPr>
              <a:t>The citizen/social worker partnership is an important medium and vehicle for change.</a:t>
            </a:r>
            <a:endParaRPr lang="en-US" sz="2000" b="1" dirty="0">
              <a:solidFill>
                <a:srgbClr val="31546F"/>
              </a:solidFill>
              <a:latin typeface="Helvetica"/>
              <a:cs typeface="Helvetic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7400" y="1676400"/>
            <a:ext cx="7543800" cy="461665"/>
          </a:xfrm>
          <a:prstGeom prst="rect">
            <a:avLst/>
          </a:prstGeom>
          <a:solidFill>
            <a:srgbClr val="CE712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"/>
                <a:cs typeface="Helvetica"/>
              </a:rPr>
              <a:t>What Social-Worker Should Do and Not Do</a:t>
            </a:r>
            <a:endParaRPr lang="en-US" sz="24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59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smtClean="0"/>
              <a:t>Recovery and rehabilitation</a:t>
            </a:r>
            <a:br>
              <a:rPr lang="en-GB" sz="2800" dirty="0" smtClean="0"/>
            </a:br>
            <a:r>
              <a:rPr lang="en-GB" sz="2800" dirty="0" smtClean="0"/>
              <a:t>How we understand the terms</a:t>
            </a:r>
            <a:endParaRPr lang="en-GB" sz="2800" dirty="0"/>
          </a:p>
        </p:txBody>
      </p:sp>
      <p:sp>
        <p:nvSpPr>
          <p:cNvPr id="5" name="Pladsholder til indhol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en-GB" sz="2800" b="1" dirty="0" smtClean="0"/>
              <a:t>Citizen Perspective</a:t>
            </a:r>
          </a:p>
          <a:p>
            <a:pPr lvl="1"/>
            <a:r>
              <a:rPr lang="en-GB" sz="2800" dirty="0" smtClean="0"/>
              <a:t>Recovery is a citizen perspective which means hope for the citizen.</a:t>
            </a:r>
          </a:p>
          <a:p>
            <a:pPr lvl="1"/>
            <a:r>
              <a:rPr lang="en-GB" sz="2800" dirty="0" smtClean="0"/>
              <a:t>The citizen will recover, and get a good life</a:t>
            </a:r>
          </a:p>
          <a:p>
            <a:pPr lvl="1"/>
            <a:endParaRPr lang="en-GB" sz="2800" dirty="0" smtClean="0"/>
          </a:p>
          <a:p>
            <a:pPr lvl="1">
              <a:buNone/>
            </a:pPr>
            <a:r>
              <a:rPr lang="en-GB" sz="2800" b="1" dirty="0" smtClean="0"/>
              <a:t>Professionally rehabilitation perspective</a:t>
            </a:r>
          </a:p>
          <a:p>
            <a:pPr lvl="1"/>
            <a:r>
              <a:rPr lang="en-GB" sz="2800" dirty="0" smtClean="0"/>
              <a:t>Rehabilitation is the action professionals should offer to support the citizen to recover </a:t>
            </a:r>
          </a:p>
          <a:p>
            <a:pPr>
              <a:buNone/>
            </a:pPr>
            <a:r>
              <a:rPr lang="en-GB" sz="2800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Recovery</a:t>
            </a:r>
            <a:r>
              <a:rPr lang="da-DK" dirty="0" smtClean="0"/>
              <a:t> </a:t>
            </a:r>
            <a:r>
              <a:rPr lang="da-DK" dirty="0" err="1" smtClean="0"/>
              <a:t>process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	Stabilization</a:t>
            </a:r>
          </a:p>
          <a:p>
            <a:pPr lvl="1"/>
            <a:r>
              <a:rPr lang="en-US" dirty="0" smtClean="0"/>
              <a:t>Stabilization of the mental illness through the treatment</a:t>
            </a:r>
          </a:p>
          <a:p>
            <a:pPr lvl="1"/>
            <a:r>
              <a:rPr lang="en-US" dirty="0" smtClean="0"/>
              <a:t>Recognition of the condition and psychological stabilization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US" b="1" dirty="0" smtClean="0"/>
              <a:t>Reorienting</a:t>
            </a:r>
          </a:p>
          <a:p>
            <a:pPr lvl="1"/>
            <a:r>
              <a:rPr lang="en-US" dirty="0" smtClean="0"/>
              <a:t>Grief of loss</a:t>
            </a:r>
          </a:p>
          <a:p>
            <a:pPr lvl="1"/>
            <a:r>
              <a:rPr lang="en-US" dirty="0" smtClean="0"/>
              <a:t>Struggle to find new meaning in life</a:t>
            </a:r>
          </a:p>
          <a:p>
            <a:pPr lvl="1"/>
            <a:r>
              <a:rPr lang="en-US" dirty="0" smtClean="0"/>
              <a:t>Find hope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US" b="1" dirty="0" smtClean="0"/>
              <a:t>Reintegration</a:t>
            </a:r>
          </a:p>
          <a:p>
            <a:pPr lvl="1"/>
            <a:r>
              <a:rPr lang="en-US" dirty="0" smtClean="0"/>
              <a:t>The person begins to reclaim his life</a:t>
            </a:r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Recovery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> 4 </a:t>
            </a:r>
            <a:r>
              <a:rPr lang="da-DK" dirty="0" err="1" smtClean="0"/>
              <a:t>basic</a:t>
            </a:r>
            <a:r>
              <a:rPr lang="da-DK" dirty="0" smtClean="0"/>
              <a:t> </a:t>
            </a:r>
            <a:r>
              <a:rPr lang="da-DK" dirty="0" err="1" smtClean="0"/>
              <a:t>values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 smtClean="0"/>
              <a:t>Self-determination</a:t>
            </a:r>
          </a:p>
          <a:p>
            <a:pPr>
              <a:buFont typeface="+mj-lt"/>
              <a:buAutoNum type="arabicPeriod"/>
            </a:pPr>
            <a:endParaRPr lang="en-US" b="1" dirty="0" smtClean="0"/>
          </a:p>
          <a:p>
            <a:pPr>
              <a:buFont typeface="+mj-lt"/>
              <a:buAutoNum type="arabicPeriod"/>
            </a:pPr>
            <a:r>
              <a:rPr lang="en-US" b="1" dirty="0" smtClean="0"/>
              <a:t>Person-oriented</a:t>
            </a:r>
          </a:p>
          <a:p>
            <a:pPr>
              <a:buFont typeface="+mj-lt"/>
              <a:buAutoNum type="arabicPeriod"/>
            </a:pPr>
            <a:endParaRPr lang="en-US" b="1" dirty="0" smtClean="0"/>
          </a:p>
          <a:p>
            <a:pPr>
              <a:buFont typeface="+mj-lt"/>
              <a:buAutoNum type="arabicPeriod"/>
            </a:pPr>
            <a:r>
              <a:rPr lang="en-US" b="1" dirty="0" smtClean="0"/>
              <a:t>Personal Involvement</a:t>
            </a:r>
          </a:p>
          <a:p>
            <a:pPr>
              <a:buFont typeface="+mj-lt"/>
              <a:buAutoNum type="arabicPeriod"/>
            </a:pPr>
            <a:endParaRPr lang="en-US" b="1" dirty="0" smtClean="0"/>
          </a:p>
          <a:p>
            <a:pPr>
              <a:buFont typeface="+mj-lt"/>
              <a:buAutoNum type="arabicPeriod"/>
            </a:pPr>
            <a:r>
              <a:rPr lang="en-US" b="1" dirty="0" smtClean="0"/>
              <a:t>Hope</a:t>
            </a:r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Based on the Disability Convention description of the rights of citizens</a:t>
            </a:r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Rehabilitation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Rehabilitation is a goal-oriented and time-bound process of cooperation between citizens, relatives and professionals</a:t>
            </a:r>
          </a:p>
          <a:p>
            <a:endParaRPr lang="en-US" sz="2400" dirty="0" smtClean="0"/>
          </a:p>
          <a:p>
            <a:r>
              <a:rPr lang="en-US" sz="2400" dirty="0" smtClean="0"/>
              <a:t>The aim is that the citizen who has or is in risk to diminished physical mental and / or social functional ability, can achieve independence and a meaningful life.</a:t>
            </a:r>
          </a:p>
          <a:p>
            <a:endParaRPr lang="en-US" sz="2400" dirty="0" smtClean="0"/>
          </a:p>
          <a:p>
            <a:r>
              <a:rPr lang="en-US" sz="2400" dirty="0" smtClean="0"/>
              <a:t>Rehabilitation is based on the citizen's whole life situation and decisions, and consists of a coordinated and coherent knowledge-based efforts.</a:t>
            </a:r>
            <a:endParaRPr lang="da-DK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BC53F"/>
      </a:lt2>
      <a:accent1>
        <a:srgbClr val="C62030"/>
      </a:accent1>
      <a:accent2>
        <a:srgbClr val="A7B0B5"/>
      </a:accent2>
      <a:accent3>
        <a:srgbClr val="FFFFFF"/>
      </a:accent3>
      <a:accent4>
        <a:srgbClr val="000000"/>
      </a:accent4>
      <a:accent5>
        <a:srgbClr val="DFABAD"/>
      </a:accent5>
      <a:accent6>
        <a:srgbClr val="979FA4"/>
      </a:accent6>
      <a:hlink>
        <a:srgbClr val="F6921E"/>
      </a:hlink>
      <a:folHlink>
        <a:srgbClr val="008794"/>
      </a:folHlink>
    </a:clrScheme>
    <a:fontScheme name="Default Design">
      <a:majorFont>
        <a:latin typeface="Arial"/>
        <a:ea typeface="Geneva"/>
        <a:cs typeface=""/>
      </a:majorFont>
      <a:minorFont>
        <a:latin typeface="Arial"/>
        <a:ea typeface="Genev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BC53F"/>
        </a:lt2>
        <a:accent1>
          <a:srgbClr val="C62030"/>
        </a:accent1>
        <a:accent2>
          <a:srgbClr val="A7B0B5"/>
        </a:accent2>
        <a:accent3>
          <a:srgbClr val="FFFFFF"/>
        </a:accent3>
        <a:accent4>
          <a:srgbClr val="000000"/>
        </a:accent4>
        <a:accent5>
          <a:srgbClr val="DFABAD"/>
        </a:accent5>
        <a:accent6>
          <a:srgbClr val="979FA4"/>
        </a:accent6>
        <a:hlink>
          <a:srgbClr val="F6921E"/>
        </a:hlink>
        <a:folHlink>
          <a:srgbClr val="0087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ontor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4879</TotalTime>
  <Words>784</Words>
  <Application>Microsoft Office PowerPoint</Application>
  <PresentationFormat>Skærmshow (4:3)</PresentationFormat>
  <Paragraphs>160</Paragraphs>
  <Slides>22</Slides>
  <Notes>8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Integrerede OLE-servere</vt:lpstr>
      </vt:variant>
      <vt:variant>
        <vt:i4>1</vt:i4>
      </vt:variant>
      <vt:variant>
        <vt:lpstr>Diastitler</vt:lpstr>
      </vt:variant>
      <vt:variant>
        <vt:i4>22</vt:i4>
      </vt:variant>
    </vt:vector>
  </HeadingPairs>
  <TitlesOfParts>
    <vt:vector size="24" baseType="lpstr">
      <vt:lpstr>Default Design</vt:lpstr>
      <vt:lpstr>Photo Editor Foto</vt:lpstr>
      <vt:lpstr>Introduction to group work</vt:lpstr>
      <vt:lpstr>Practice Theory Models</vt:lpstr>
      <vt:lpstr>Recovery &amp; Living Well Increased self efficacy…</vt:lpstr>
      <vt:lpstr>Issues to diskuss</vt:lpstr>
      <vt:lpstr>Autonomy &amp; Competence </vt:lpstr>
      <vt:lpstr>Recovery and rehabilitation How we understand the terms</vt:lpstr>
      <vt:lpstr>Recovery process</vt:lpstr>
      <vt:lpstr>Recovery  4 basic values</vt:lpstr>
      <vt:lpstr>Rehabilitation</vt:lpstr>
      <vt:lpstr>Empowerment </vt:lpstr>
      <vt:lpstr>Empowerment</vt:lpstr>
      <vt:lpstr>Empowerment means</vt:lpstr>
      <vt:lpstr>Handling the profession's role </vt:lpstr>
      <vt:lpstr>Contact is essential</vt:lpstr>
      <vt:lpstr>The difficult</vt:lpstr>
      <vt:lpstr>USER PARTICIPATION </vt:lpstr>
      <vt:lpstr>PowerPoint-præsentation</vt:lpstr>
      <vt:lpstr>PowerPoint-præsentation</vt:lpstr>
      <vt:lpstr>PowerPoint-præsentation</vt:lpstr>
      <vt:lpstr>PowerPoint-præsentation</vt:lpstr>
      <vt:lpstr>Different ways and models to work with partipation</vt:lpstr>
      <vt:lpstr>Key Points in user participation</vt:lpstr>
    </vt:vector>
  </TitlesOfParts>
  <Company>Bysted A/S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mmh</dc:creator>
  <cp:lastModifiedBy>Lise Poulsen</cp:lastModifiedBy>
  <cp:revision>161</cp:revision>
  <cp:lastPrinted>2012-01-13T09:45:38Z</cp:lastPrinted>
  <dcterms:created xsi:type="dcterms:W3CDTF">2008-07-07T11:45:09Z</dcterms:created>
  <dcterms:modified xsi:type="dcterms:W3CDTF">2016-09-04T10:44:01Z</dcterms:modified>
</cp:coreProperties>
</file>